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handoutMasterIdLst>
    <p:handoutMasterId r:id="rId31"/>
  </p:handoutMasterIdLst>
  <p:sldIdLst>
    <p:sldId id="256" r:id="rId2"/>
    <p:sldId id="257" r:id="rId3"/>
    <p:sldId id="258" r:id="rId4"/>
    <p:sldId id="262" r:id="rId5"/>
    <p:sldId id="273" r:id="rId6"/>
    <p:sldId id="268" r:id="rId7"/>
    <p:sldId id="269" r:id="rId8"/>
    <p:sldId id="263" r:id="rId9"/>
    <p:sldId id="270" r:id="rId10"/>
    <p:sldId id="271" r:id="rId11"/>
    <p:sldId id="272" r:id="rId12"/>
    <p:sldId id="274" r:id="rId13"/>
    <p:sldId id="275" r:id="rId14"/>
    <p:sldId id="276" r:id="rId15"/>
    <p:sldId id="277" r:id="rId16"/>
    <p:sldId id="278" r:id="rId17"/>
    <p:sldId id="279" r:id="rId18"/>
    <p:sldId id="285" r:id="rId19"/>
    <p:sldId id="286" r:id="rId20"/>
    <p:sldId id="287" r:id="rId21"/>
    <p:sldId id="289" r:id="rId22"/>
    <p:sldId id="290" r:id="rId23"/>
    <p:sldId id="288" r:id="rId24"/>
    <p:sldId id="280" r:id="rId25"/>
    <p:sldId id="281" r:id="rId26"/>
    <p:sldId id="282" r:id="rId27"/>
    <p:sldId id="283" r:id="rId28"/>
    <p:sldId id="284" r:id="rId29"/>
  </p:sldIdLst>
  <p:sldSz cx="9144000" cy="6858000" type="screen4x3"/>
  <p:notesSz cx="7315200" cy="9601200"/>
  <p:embeddedFontLst>
    <p:embeddedFont>
      <p:font typeface="Roboto"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5kPjndfQYoAei5QOaHDfs8dsb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F20AB9-42C4-443B-83D8-01D316B67E14}">
  <a:tblStyle styleId="{F6F20AB9-42C4-443B-83D8-01D316B67E14}"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8889" autoAdjust="0"/>
  </p:normalViewPr>
  <p:slideViewPr>
    <p:cSldViewPr snapToGrid="0">
      <p:cViewPr varScale="1">
        <p:scale>
          <a:sx n="61" d="100"/>
          <a:sy n="61" d="100"/>
        </p:scale>
        <p:origin x="165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83814A-AA7C-37D1-698E-D66AC3BEBA7A}"/>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BA10E63-9BF3-BE1B-8F00-CC17FB91EA3F}"/>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C701DFD5-D113-4EAA-A685-A90D0558444C}" type="datetimeFigureOut">
              <a:rPr lang="en-IN" smtClean="0"/>
              <a:t>25-03-2024</a:t>
            </a:fld>
            <a:endParaRPr lang="en-IN"/>
          </a:p>
        </p:txBody>
      </p:sp>
      <p:sp>
        <p:nvSpPr>
          <p:cNvPr id="4" name="Footer Placeholder 3">
            <a:extLst>
              <a:ext uri="{FF2B5EF4-FFF2-40B4-BE49-F238E27FC236}">
                <a16:creationId xmlns:a16="http://schemas.microsoft.com/office/drawing/2014/main" id="{BDBDF967-EFB6-A94C-FB41-4518D32ECC61}"/>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C4109DB-E0E3-5FA0-E80B-FBE483A55745}"/>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5B43E63-E6AE-4806-BA7F-09E7C307C427}" type="slidenum">
              <a:rPr lang="en-IN" smtClean="0"/>
              <a:t>‹#›</a:t>
            </a:fld>
            <a:endParaRPr lang="en-IN"/>
          </a:p>
        </p:txBody>
      </p:sp>
    </p:spTree>
    <p:extLst>
      <p:ext uri="{BB962C8B-B14F-4D97-AF65-F5344CB8AC3E}">
        <p14:creationId xmlns:p14="http://schemas.microsoft.com/office/powerpoint/2010/main" val="20899778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169920" cy="481727"/>
          </a:xfrm>
          <a:prstGeom prst="rect">
            <a:avLst/>
          </a:prstGeom>
          <a:noFill/>
          <a:ln>
            <a:noFill/>
          </a:ln>
        </p:spPr>
        <p:txBody>
          <a:bodyPr spcFirstLastPara="1" wrap="square" lIns="96645" tIns="48309" rIns="96645" bIns="48309"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1"/>
            <a:ext cx="3169920" cy="481727"/>
          </a:xfrm>
          <a:prstGeom prst="rect">
            <a:avLst/>
          </a:prstGeom>
          <a:noFill/>
          <a:ln>
            <a:noFill/>
          </a:ln>
        </p:spPr>
        <p:txBody>
          <a:bodyPr spcFirstLastPara="1" wrap="square" lIns="96645" tIns="48309" rIns="96645" bIns="48309"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45" tIns="48309" rIns="96645" bIns="48309"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buSzPts val="1200"/>
            </a:pPr>
            <a:fld id="{00000000-1234-1234-1234-123412341234}" type="slidenum">
              <a:rPr lang="en-US" sz="1300" smtClean="0">
                <a:solidFill>
                  <a:schemeClr val="dk1"/>
                </a:solidFill>
                <a:latin typeface="Calibri"/>
                <a:ea typeface="Calibri"/>
                <a:cs typeface="Calibri"/>
                <a:sym typeface="Calibri"/>
              </a:rPr>
              <a:pPr algn="r">
                <a:buSzPts val="1200"/>
              </a:pPr>
              <a:t>‹#›</a:t>
            </a:fld>
            <a:endParaRPr lang="en-US"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86" name="Google Shape;86;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100" name="Google Shape;100;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108" name="Google Shape;108;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140" name="Google Shape;140;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E510255B-F40E-CE5A-C04D-833AE0A82B85}"/>
            </a:ext>
          </a:extLst>
        </p:cNvPr>
        <p:cNvGrpSpPr/>
        <p:nvPr/>
      </p:nvGrpSpPr>
      <p:grpSpPr>
        <a:xfrm>
          <a:off x="0" y="0"/>
          <a:ext cx="0" cy="0"/>
          <a:chOff x="0" y="0"/>
          <a:chExt cx="0" cy="0"/>
        </a:xfrm>
      </p:grpSpPr>
      <p:sp>
        <p:nvSpPr>
          <p:cNvPr id="147" name="Google Shape;147;p8:notes">
            <a:extLst>
              <a:ext uri="{FF2B5EF4-FFF2-40B4-BE49-F238E27FC236}">
                <a16:creationId xmlns:a16="http://schemas.microsoft.com/office/drawing/2014/main" id="{1EA3CCAB-0CE4-44F1-9519-A99F478E3E9E}"/>
              </a:ext>
            </a:extLst>
          </p:cNvPr>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148" name="Google Shape;148;p8:notes">
            <a:extLst>
              <a:ext uri="{FF2B5EF4-FFF2-40B4-BE49-F238E27FC236}">
                <a16:creationId xmlns:a16="http://schemas.microsoft.com/office/drawing/2014/main" id="{22B672D7-F564-2235-B480-B6B323D14378}"/>
              </a:ext>
            </a:extLst>
          </p:cNvPr>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768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731520" y="4620577"/>
            <a:ext cx="5852160" cy="3780474"/>
          </a:xfrm>
          <a:prstGeom prst="rect">
            <a:avLst/>
          </a:prstGeom>
          <a:noFill/>
          <a:ln>
            <a:noFill/>
          </a:ln>
        </p:spPr>
        <p:txBody>
          <a:bodyPr spcFirstLastPara="1" wrap="square" lIns="96645" tIns="48309" rIns="96645" bIns="48309" anchor="t" anchorCtr="0">
            <a:noAutofit/>
          </a:bodyPr>
          <a:lstStyle/>
          <a:p>
            <a:pPr marL="0" indent="0"/>
            <a:endParaRPr/>
          </a:p>
        </p:txBody>
      </p:sp>
      <p:sp>
        <p:nvSpPr>
          <p:cNvPr id="148" name="Google Shape;148;p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a:spLocks noGrp="1"/>
          </p:cNvSpPr>
          <p:nvPr>
            <p:ph type="pic" idx="2"/>
          </p:nvPr>
        </p:nvSpPr>
        <p:spPr>
          <a:xfrm>
            <a:off x="3887391" y="987426"/>
            <a:ext cx="4629150" cy="4873625"/>
          </a:xfrm>
          <a:prstGeom prst="rect">
            <a:avLst/>
          </a:prstGeom>
          <a:noFill/>
          <a:ln>
            <a:noFill/>
          </a:ln>
        </p:spPr>
      </p:sp>
      <p:sp>
        <p:nvSpPr>
          <p:cNvPr id="68" name="Google Shape;68;p3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rofile/Marcel-Fafchamp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08244" y="128368"/>
            <a:ext cx="1452640" cy="1455124"/>
          </a:xfrm>
          <a:prstGeom prst="rect">
            <a:avLst/>
          </a:prstGeom>
          <a:noFill/>
          <a:ln>
            <a:noFill/>
          </a:ln>
        </p:spPr>
      </p:pic>
      <p:pic>
        <p:nvPicPr>
          <p:cNvPr id="89" name="Google Shape;89;p1" descr="Anna University - Wikipedia"/>
          <p:cNvPicPr preferRelativeResize="0"/>
          <p:nvPr/>
        </p:nvPicPr>
        <p:blipFill rotWithShape="1">
          <a:blip r:embed="rId4">
            <a:alphaModFix/>
          </a:blip>
          <a:srcRect/>
          <a:stretch/>
        </p:blipFill>
        <p:spPr>
          <a:xfrm>
            <a:off x="7583116" y="196048"/>
            <a:ext cx="1306884" cy="1387443"/>
          </a:xfrm>
          <a:prstGeom prst="rect">
            <a:avLst/>
          </a:prstGeom>
          <a:noFill/>
          <a:ln>
            <a:noFill/>
          </a:ln>
        </p:spPr>
      </p:pic>
      <p:sp>
        <p:nvSpPr>
          <p:cNvPr id="90" name="Google Shape;90;p1"/>
          <p:cNvSpPr txBox="1"/>
          <p:nvPr/>
        </p:nvSpPr>
        <p:spPr>
          <a:xfrm>
            <a:off x="1246551" y="1800692"/>
            <a:ext cx="665089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Times New Roman"/>
                <a:ea typeface="Times New Roman"/>
                <a:cs typeface="Times New Roman"/>
                <a:sym typeface="Times New Roman"/>
              </a:rPr>
              <a:t>Department of Computer Science and Engineering </a:t>
            </a:r>
            <a:endParaRPr sz="2200" b="1" i="0" u="none" strike="noStrike" cap="none">
              <a:solidFill>
                <a:srgbClr val="C00000"/>
              </a:solidFill>
              <a:latin typeface="Calibri"/>
              <a:ea typeface="Calibri"/>
              <a:cs typeface="Calibri"/>
              <a:sym typeface="Calibri"/>
            </a:endParaRPr>
          </a:p>
        </p:txBody>
      </p:sp>
      <p:sp>
        <p:nvSpPr>
          <p:cNvPr id="91" name="Google Shape;91;p1"/>
          <p:cNvSpPr txBox="1"/>
          <p:nvPr/>
        </p:nvSpPr>
        <p:spPr>
          <a:xfrm>
            <a:off x="1229473" y="2381329"/>
            <a:ext cx="6650897"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dirty="0">
                <a:solidFill>
                  <a:schemeClr val="dk1"/>
                </a:solidFill>
                <a:latin typeface="Times New Roman"/>
                <a:cs typeface="Times New Roman"/>
              </a:rPr>
              <a:t>Facilitating Agricultural Development through Land </a:t>
            </a:r>
            <a:r>
              <a:rPr lang="en-US" sz="2400" b="1" dirty="0" smtClean="0">
                <a:solidFill>
                  <a:schemeClr val="dk1"/>
                </a:solidFill>
                <a:latin typeface="Times New Roman"/>
                <a:cs typeface="Times New Roman"/>
              </a:rPr>
              <a:t>Renting</a:t>
            </a:r>
            <a:endParaRPr sz="2400" b="1" dirty="0">
              <a:solidFill>
                <a:schemeClr val="dk1"/>
              </a:solidFill>
              <a:latin typeface="Times New Roman"/>
              <a:cs typeface="Times New Roman"/>
              <a:sym typeface="Times New Roman"/>
            </a:endParaRPr>
          </a:p>
        </p:txBody>
      </p:sp>
      <p:sp>
        <p:nvSpPr>
          <p:cNvPr id="92" name="Google Shape;92;p1"/>
          <p:cNvSpPr txBox="1"/>
          <p:nvPr/>
        </p:nvSpPr>
        <p:spPr>
          <a:xfrm>
            <a:off x="877407" y="5463912"/>
            <a:ext cx="3938725" cy="646290"/>
          </a:xfrm>
          <a:prstGeom prst="rect">
            <a:avLst/>
          </a:prstGeom>
          <a:noFill/>
          <a:ln>
            <a:noFill/>
          </a:ln>
        </p:spPr>
        <p:txBody>
          <a:bodyPr spcFirstLastPara="1" wrap="square" lIns="91425" tIns="45700" rIns="91425" bIns="45700" anchor="t" anchorCtr="0">
            <a:spAutoFit/>
          </a:bodyPr>
          <a:lstStyle/>
          <a:p>
            <a:pPr lvl="0"/>
            <a:r>
              <a:rPr lang="en-IN" sz="1800" b="1">
                <a:solidFill>
                  <a:schemeClr val="dk1"/>
                </a:solidFill>
                <a:latin typeface="Times New Roman"/>
                <a:ea typeface="Times New Roman"/>
                <a:cs typeface="Times New Roman"/>
                <a:sym typeface="Times New Roman"/>
              </a:rPr>
              <a:t> </a:t>
            </a:r>
            <a:r>
              <a:rPr lang="en-IN" sz="1800" b="1" smtClean="0">
                <a:solidFill>
                  <a:schemeClr val="dk1"/>
                </a:solidFill>
                <a:latin typeface="Times New Roman"/>
                <a:ea typeface="Times New Roman"/>
                <a:cs typeface="Times New Roman"/>
                <a:sym typeface="Times New Roman"/>
              </a:rPr>
              <a:t>      Guide </a:t>
            </a:r>
            <a:r>
              <a:rPr lang="en-IN" sz="1800" b="1" dirty="0" smtClean="0">
                <a:solidFill>
                  <a:schemeClr val="dk1"/>
                </a:solidFill>
                <a:latin typeface="Times New Roman"/>
                <a:ea typeface="Times New Roman"/>
                <a:cs typeface="Times New Roman"/>
                <a:sym typeface="Times New Roman"/>
              </a:rPr>
              <a:t>Name &amp;Designation</a:t>
            </a:r>
          </a:p>
          <a:p>
            <a:pPr lvl="0" algn="ctr"/>
            <a:r>
              <a:rPr lang="en-IN" sz="1800" b="1" dirty="0" err="1" smtClean="0">
                <a:latin typeface="Times New Roman"/>
                <a:cs typeface="Times New Roman"/>
              </a:rPr>
              <a:t>Mrs.JENNIFER</a:t>
            </a:r>
            <a:r>
              <a:rPr lang="en-US" sz="1800" b="1" i="0" u="none" strike="noStrike" cap="none" dirty="0">
                <a:solidFill>
                  <a:schemeClr val="dk1"/>
                </a:solidFill>
                <a:latin typeface="Times New Roman"/>
                <a:ea typeface="Times New Roman"/>
                <a:cs typeface="Times New Roman"/>
                <a:sym typeface="Times New Roman"/>
              </a:rPr>
              <a:t>	</a:t>
            </a:r>
            <a:endParaRPr sz="1800" b="1" i="0" u="none" strike="noStrike" cap="none" dirty="0">
              <a:solidFill>
                <a:schemeClr val="dk1"/>
              </a:solidFill>
              <a:latin typeface="Times New Roman"/>
              <a:ea typeface="Times New Roman"/>
              <a:cs typeface="Times New Roman"/>
              <a:sym typeface="Times New Roman"/>
            </a:endParaRPr>
          </a:p>
        </p:txBody>
      </p:sp>
      <p:sp>
        <p:nvSpPr>
          <p:cNvPr id="93" name="Google Shape;93;p1"/>
          <p:cNvSpPr txBox="1"/>
          <p:nvPr/>
        </p:nvSpPr>
        <p:spPr>
          <a:xfrm>
            <a:off x="2083981" y="3968319"/>
            <a:ext cx="4802820" cy="1269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920"/>
              </a:spcBef>
              <a:spcAft>
                <a:spcPts val="0"/>
              </a:spcAft>
              <a:buNone/>
            </a:pPr>
            <a:r>
              <a:rPr lang="en-US" sz="1800" b="1" dirty="0" smtClean="0">
                <a:latin typeface="Times New Roman"/>
                <a:ea typeface="Times New Roman"/>
                <a:cs typeface="Times New Roman"/>
                <a:sym typeface="Times New Roman"/>
              </a:rPr>
              <a:t>SAMEEM AKTHAR S</a:t>
            </a:r>
            <a:r>
              <a:rPr lang="en-US" sz="1800" b="1" i="0" u="none" strike="noStrike" cap="none" dirty="0" smtClean="0">
                <a:solidFill>
                  <a:srgbClr val="000000"/>
                </a:solidFill>
                <a:latin typeface="Times New Roman"/>
                <a:ea typeface="Times New Roman"/>
                <a:cs typeface="Times New Roman"/>
                <a:sym typeface="Times New Roman"/>
              </a:rPr>
              <a:t>  </a:t>
            </a:r>
            <a:r>
              <a:rPr lang="en-US" sz="1800" b="1" i="0" u="none" strike="noStrike" cap="none" dirty="0">
                <a:solidFill>
                  <a:srgbClr val="000000"/>
                </a:solidFill>
                <a:latin typeface="Times New Roman"/>
                <a:ea typeface="Times New Roman"/>
                <a:cs typeface="Times New Roman"/>
                <a:sym typeface="Times New Roman"/>
              </a:rPr>
              <a:t>/ </a:t>
            </a:r>
            <a:r>
              <a:rPr lang="en-US" sz="1800" b="1" i="0" u="none" strike="noStrike" cap="none" dirty="0" smtClean="0">
                <a:solidFill>
                  <a:srgbClr val="000000"/>
                </a:solidFill>
                <a:latin typeface="Times New Roman"/>
                <a:ea typeface="Times New Roman"/>
                <a:cs typeface="Times New Roman"/>
                <a:sym typeface="Times New Roman"/>
              </a:rPr>
              <a:t>211420104336</a:t>
            </a:r>
            <a:endParaRPr dirty="0"/>
          </a:p>
          <a:p>
            <a:pPr marL="0" marR="0" lvl="0" indent="0" algn="ctr" rtl="0">
              <a:lnSpc>
                <a:spcPct val="100000"/>
              </a:lnSpc>
              <a:spcBef>
                <a:spcPts val="920"/>
              </a:spcBef>
              <a:spcAft>
                <a:spcPts val="0"/>
              </a:spcAft>
              <a:buNone/>
            </a:pPr>
            <a:r>
              <a:rPr lang="en-US" sz="1800" b="1" dirty="0" smtClean="0">
                <a:latin typeface="Times New Roman"/>
                <a:ea typeface="Times New Roman"/>
                <a:cs typeface="Times New Roman"/>
                <a:sym typeface="Times New Roman"/>
              </a:rPr>
              <a:t>SUNIL KUMAR</a:t>
            </a:r>
            <a:r>
              <a:rPr lang="en-US" sz="1800" b="1" i="0" u="none" strike="noStrike" cap="none" dirty="0" smtClean="0">
                <a:solidFill>
                  <a:srgbClr val="000000"/>
                </a:solidFill>
                <a:latin typeface="Times New Roman"/>
                <a:ea typeface="Times New Roman"/>
                <a:cs typeface="Times New Roman"/>
                <a:sym typeface="Times New Roman"/>
              </a:rPr>
              <a:t>  </a:t>
            </a:r>
            <a:r>
              <a:rPr lang="en-US" sz="1800" b="1" i="0" u="none" strike="noStrike" cap="none" dirty="0">
                <a:solidFill>
                  <a:srgbClr val="000000"/>
                </a:solidFill>
                <a:latin typeface="Times New Roman"/>
                <a:ea typeface="Times New Roman"/>
                <a:cs typeface="Times New Roman"/>
                <a:sym typeface="Times New Roman"/>
              </a:rPr>
              <a:t>/ </a:t>
            </a:r>
            <a:r>
              <a:rPr lang="en-US" sz="1800" b="1" i="0" u="none" strike="noStrike" cap="none" dirty="0" smtClean="0">
                <a:solidFill>
                  <a:srgbClr val="000000"/>
                </a:solidFill>
                <a:latin typeface="Times New Roman"/>
                <a:ea typeface="Times New Roman"/>
                <a:cs typeface="Times New Roman"/>
                <a:sym typeface="Times New Roman"/>
              </a:rPr>
              <a:t>211420104338</a:t>
            </a:r>
            <a:endParaRPr lang="en-US" sz="18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920"/>
              </a:spcBef>
              <a:spcAft>
                <a:spcPts val="0"/>
              </a:spcAft>
              <a:buNone/>
            </a:pPr>
            <a:r>
              <a:rPr lang="en-US" sz="1800" b="1" dirty="0" smtClean="0">
                <a:latin typeface="Times New Roman"/>
                <a:ea typeface="Times New Roman"/>
                <a:cs typeface="Times New Roman"/>
                <a:sym typeface="Times New Roman"/>
              </a:rPr>
              <a:t>NUTHAN REDDY C/</a:t>
            </a:r>
            <a:r>
              <a:rPr lang="en-US" sz="1800" b="1" i="0" u="none" strike="noStrike" cap="none" dirty="0" smtClean="0">
                <a:solidFill>
                  <a:srgbClr val="000000"/>
                </a:solidFill>
                <a:latin typeface="Times New Roman"/>
                <a:ea typeface="Times New Roman"/>
                <a:cs typeface="Times New Roman"/>
                <a:sym typeface="Times New Roman"/>
              </a:rPr>
              <a:t> 211420104048   </a:t>
            </a:r>
            <a:endParaRPr dirty="0"/>
          </a:p>
        </p:txBody>
      </p:sp>
      <p:sp>
        <p:nvSpPr>
          <p:cNvPr id="94" name="Google Shape;94;p1"/>
          <p:cNvSpPr txBox="1"/>
          <p:nvPr/>
        </p:nvSpPr>
        <p:spPr>
          <a:xfrm>
            <a:off x="5015884" y="5452962"/>
            <a:ext cx="354219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Coordinator Name &amp; </a:t>
            </a:r>
            <a:r>
              <a:rPr lang="en-US" sz="1800" b="1" i="0" u="none" strike="noStrike" cap="none" dirty="0" smtClean="0">
                <a:solidFill>
                  <a:schemeClr val="dk1"/>
                </a:solidFill>
                <a:latin typeface="Times New Roman"/>
                <a:ea typeface="Times New Roman"/>
                <a:cs typeface="Times New Roman"/>
                <a:sym typeface="Times New Roman"/>
              </a:rPr>
              <a:t>Designation</a:t>
            </a:r>
          </a:p>
          <a:p>
            <a:pPr lvl="0" algn="ctr">
              <a:buSzPts val="1800"/>
            </a:pPr>
            <a:r>
              <a:rPr lang="en-IN" sz="1800" b="1" dirty="0" err="1" smtClean="0">
                <a:solidFill>
                  <a:schemeClr val="dk1"/>
                </a:solidFill>
                <a:latin typeface="Times New Roman"/>
                <a:ea typeface="Times New Roman"/>
                <a:cs typeface="Times New Roman"/>
                <a:sym typeface="Times New Roman"/>
              </a:rPr>
              <a:t>Dr</a:t>
            </a:r>
            <a:r>
              <a:rPr lang="en-IN" sz="1800" b="1" dirty="0" err="1">
                <a:solidFill>
                  <a:schemeClr val="dk1"/>
                </a:solidFill>
                <a:latin typeface="Times New Roman"/>
                <a:ea typeface="Times New Roman"/>
                <a:cs typeface="Times New Roman"/>
                <a:sym typeface="Times New Roman"/>
              </a:rPr>
              <a:t>.</a:t>
            </a:r>
            <a:r>
              <a:rPr lang="en-IN" sz="1800" b="1" dirty="0">
                <a:solidFill>
                  <a:schemeClr val="dk1"/>
                </a:solidFill>
                <a:latin typeface="Times New Roman"/>
                <a:ea typeface="Times New Roman"/>
                <a:cs typeface="Times New Roman"/>
                <a:sym typeface="Times New Roman"/>
              </a:rPr>
              <a:t> </a:t>
            </a:r>
            <a:r>
              <a:rPr lang="en-IN" sz="1800" b="1" dirty="0" err="1">
                <a:solidFill>
                  <a:schemeClr val="dk1"/>
                </a:solidFill>
                <a:latin typeface="Times New Roman"/>
                <a:ea typeface="Times New Roman"/>
                <a:cs typeface="Times New Roman"/>
                <a:sym typeface="Times New Roman"/>
              </a:rPr>
              <a:t>Pughazendi</a:t>
            </a:r>
            <a:r>
              <a:rPr lang="en-IN" sz="1800" b="1" dirty="0">
                <a:solidFill>
                  <a:schemeClr val="dk1"/>
                </a:solidFill>
                <a:latin typeface="Times New Roman"/>
                <a:ea typeface="Times New Roman"/>
                <a:cs typeface="Times New Roman"/>
                <a:sym typeface="Times New Roman"/>
              </a:rPr>
              <a:t> N</a:t>
            </a:r>
            <a:endParaRPr sz="1800" b="1" i="0" u="none" strike="noStrike" cap="none" dirty="0">
              <a:solidFill>
                <a:schemeClr val="dk1"/>
              </a:solidFill>
              <a:latin typeface="Times New Roman"/>
              <a:ea typeface="Times New Roman"/>
              <a:cs typeface="Times New Roman"/>
              <a:sym typeface="Times New Roman"/>
            </a:endParaRPr>
          </a:p>
        </p:txBody>
      </p:sp>
      <p:pic>
        <p:nvPicPr>
          <p:cNvPr id="95" name="Google Shape;95;p1"/>
          <p:cNvPicPr preferRelativeResize="0"/>
          <p:nvPr/>
        </p:nvPicPr>
        <p:blipFill rotWithShape="1">
          <a:blip r:embed="rId5">
            <a:alphaModFix/>
          </a:blip>
          <a:srcRect/>
          <a:stretch/>
        </p:blipFill>
        <p:spPr>
          <a:xfrm>
            <a:off x="1297351" y="128368"/>
            <a:ext cx="6285765" cy="1522578"/>
          </a:xfrm>
          <a:prstGeom prst="rect">
            <a:avLst/>
          </a:prstGeom>
          <a:noFill/>
          <a:ln>
            <a:noFill/>
          </a:ln>
        </p:spPr>
      </p:pic>
      <p:sp>
        <p:nvSpPr>
          <p:cNvPr id="97" name="Google Shape;97;p1"/>
          <p:cNvSpPr txBox="1">
            <a:spLocks noGrp="1"/>
          </p:cNvSpPr>
          <p:nvPr>
            <p:ph type="sldNum" idx="12"/>
          </p:nvPr>
        </p:nvSpPr>
        <p:spPr>
          <a:xfrm>
            <a:off x="6457949" y="6356351"/>
            <a:ext cx="231427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sz="1400" b="1">
                <a:solidFill>
                  <a:schemeClr val="dk1"/>
                </a:solidFill>
              </a:rPr>
              <a:t>1</a:t>
            </a:fld>
            <a:endParaRPr sz="1400"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060-B929-28DF-744A-1D7F792F9D4B}"/>
              </a:ext>
            </a:extLst>
          </p:cNvPr>
          <p:cNvSpPr>
            <a:spLocks noGrp="1"/>
          </p:cNvSpPr>
          <p:nvPr>
            <p:ph type="title"/>
          </p:nvPr>
        </p:nvSpPr>
        <p:spPr/>
        <p:txBody>
          <a:bodyPr>
            <a:normAutofit/>
          </a:bodyPr>
          <a:lstStyle/>
          <a:p>
            <a:pPr algn="ctr"/>
            <a:r>
              <a:rPr lang="en-IN" b="1" dirty="0">
                <a:solidFill>
                  <a:srgbClr val="7030A0"/>
                </a:solidFill>
                <a:latin typeface="Times New Roman"/>
                <a:cs typeface="Times New Roman"/>
              </a:rPr>
              <a:t>System Architecture</a:t>
            </a:r>
            <a:r>
              <a:rPr lang="en-IN" sz="4400" b="1" dirty="0">
                <a:latin typeface="Times New Roman" panose="02020603050405020304" pitchFamily="18" charset="0"/>
              </a:rPr>
              <a:t/>
            </a:r>
            <a:br>
              <a:rPr lang="en-IN" sz="4400" b="1" dirty="0">
                <a:latin typeface="Times New Roman" panose="02020603050405020304" pitchFamily="18" charset="0"/>
              </a:rPr>
            </a:br>
            <a:endParaRPr lang="en-IN" b="1" dirty="0">
              <a:solidFill>
                <a:srgbClr val="7030A0"/>
              </a:solidFill>
              <a:latin typeface="Times New Roman"/>
              <a:cs typeface="Times New Roman"/>
            </a:endParaRPr>
          </a:p>
        </p:txBody>
      </p:sp>
      <p:sp>
        <p:nvSpPr>
          <p:cNvPr id="4" name="Slide Number Placeholder 3">
            <a:extLst>
              <a:ext uri="{FF2B5EF4-FFF2-40B4-BE49-F238E27FC236}">
                <a16:creationId xmlns:a16="http://schemas.microsoft.com/office/drawing/2014/main" id="{CC38DAF0-F4A3-884F-324F-0CE538BEC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2938F696-722E-31A5-402E-8786B4238223}"/>
              </a:ext>
            </a:extLst>
          </p:cNvPr>
          <p:cNvPicPr>
            <a:picLocks noChangeAspect="1"/>
          </p:cNvPicPr>
          <p:nvPr/>
        </p:nvPicPr>
        <p:blipFill>
          <a:blip r:embed="rId2"/>
          <a:stretch>
            <a:fillRect/>
          </a:stretch>
        </p:blipFill>
        <p:spPr>
          <a:xfrm>
            <a:off x="1253202" y="1977264"/>
            <a:ext cx="6637595" cy="2903472"/>
          </a:xfrm>
          <a:prstGeom prst="rect">
            <a:avLst/>
          </a:prstGeom>
        </p:spPr>
      </p:pic>
    </p:spTree>
    <p:extLst>
      <p:ext uri="{BB962C8B-B14F-4D97-AF65-F5344CB8AC3E}">
        <p14:creationId xmlns:p14="http://schemas.microsoft.com/office/powerpoint/2010/main" val="2841986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060-B929-28DF-744A-1D7F792F9D4B}"/>
              </a:ext>
            </a:extLst>
          </p:cNvPr>
          <p:cNvSpPr>
            <a:spLocks noGrp="1"/>
          </p:cNvSpPr>
          <p:nvPr>
            <p:ph type="title"/>
          </p:nvPr>
        </p:nvSpPr>
        <p:spPr>
          <a:xfrm>
            <a:off x="628650" y="212722"/>
            <a:ext cx="7886700" cy="1325563"/>
          </a:xfrm>
        </p:spPr>
        <p:txBody>
          <a:bodyPr>
            <a:normAutofit/>
          </a:bodyPr>
          <a:lstStyle/>
          <a:p>
            <a:pPr algn="ctr"/>
            <a:r>
              <a:rPr lang="en-IN" b="1" dirty="0">
                <a:solidFill>
                  <a:srgbClr val="7030A0"/>
                </a:solidFill>
                <a:latin typeface="Times New Roman"/>
                <a:cs typeface="Times New Roman"/>
              </a:rPr>
              <a:t>System Implementation </a:t>
            </a:r>
            <a:r>
              <a:rPr lang="en-IN" sz="4400" b="1" dirty="0">
                <a:latin typeface="Times New Roman" panose="02020603050405020304" pitchFamily="18" charset="0"/>
              </a:rPr>
              <a:t/>
            </a:r>
            <a:br>
              <a:rPr lang="en-IN" sz="4400" b="1" dirty="0">
                <a:latin typeface="Times New Roman" panose="02020603050405020304" pitchFamily="18" charset="0"/>
              </a:rPr>
            </a:br>
            <a:endParaRPr lang="en-IN" b="1" dirty="0">
              <a:solidFill>
                <a:srgbClr val="7030A0"/>
              </a:solidFill>
              <a:latin typeface="Times New Roman"/>
              <a:cs typeface="Times New Roman"/>
            </a:endParaRPr>
          </a:p>
        </p:txBody>
      </p:sp>
      <p:sp>
        <p:nvSpPr>
          <p:cNvPr id="3" name="Text Placeholder 2">
            <a:extLst>
              <a:ext uri="{FF2B5EF4-FFF2-40B4-BE49-F238E27FC236}">
                <a16:creationId xmlns:a16="http://schemas.microsoft.com/office/drawing/2014/main" id="{22386133-DB6E-6F34-7A3E-CD7D7684601A}"/>
              </a:ext>
            </a:extLst>
          </p:cNvPr>
          <p:cNvSpPr>
            <a:spLocks noGrp="1"/>
          </p:cNvSpPr>
          <p:nvPr>
            <p:ph type="body" idx="1"/>
          </p:nvPr>
        </p:nvSpPr>
        <p:spPr>
          <a:xfrm>
            <a:off x="933451" y="875502"/>
            <a:ext cx="7775119" cy="5666811"/>
          </a:xfrm>
        </p:spPr>
        <p:txBody>
          <a:bodyPr>
            <a:normAutofit/>
          </a:bodyPr>
          <a:lstStyle/>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Android Studio</a:t>
            </a:r>
          </a:p>
          <a:p>
            <a:pPr marL="1882775" lvl="2" indent="-457200">
              <a:spcBef>
                <a:spcPts val="655"/>
              </a:spcBef>
              <a:buSzPct val="100000"/>
              <a:buFont typeface="Arial" panose="020B0604020202020204" pitchFamily="34" charset="0"/>
              <a:buChar char="•"/>
              <a:tabLst>
                <a:tab pos="915035" algn="l"/>
              </a:tabLst>
            </a:pPr>
            <a:r>
              <a:rPr lang="en-IN" sz="2800" b="1" dirty="0">
                <a:latin typeface="Times New Roman" panose="02020603050405020304" pitchFamily="18" charset="0"/>
              </a:rPr>
              <a:t>XML(Frontend-App)</a:t>
            </a:r>
          </a:p>
          <a:p>
            <a:pPr marL="1882775" lvl="2" indent="-457200">
              <a:spcBef>
                <a:spcPts val="655"/>
              </a:spcBef>
              <a:buSzPct val="100000"/>
              <a:buFont typeface="Arial" panose="020B0604020202020204" pitchFamily="34" charset="0"/>
              <a:buChar char="•"/>
              <a:tabLst>
                <a:tab pos="915035" algn="l"/>
              </a:tabLst>
            </a:pPr>
            <a:r>
              <a:rPr lang="en-IN" sz="2800" b="1" dirty="0">
                <a:latin typeface="Times New Roman" panose="02020603050405020304" pitchFamily="18" charset="0"/>
              </a:rPr>
              <a:t>Java(Backend-App)</a:t>
            </a:r>
          </a:p>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Firebase Console</a:t>
            </a:r>
          </a:p>
          <a:p>
            <a:pPr marL="1893887" lvl="2" indent="-457200">
              <a:spcBef>
                <a:spcPts val="655"/>
              </a:spcBef>
              <a:buSzPct val="100000"/>
              <a:tabLst>
                <a:tab pos="915035" algn="l"/>
              </a:tabLst>
            </a:pPr>
            <a:r>
              <a:rPr lang="en-IN" sz="2800" b="1" dirty="0">
                <a:latin typeface="Times New Roman" panose="02020603050405020304" pitchFamily="18" charset="0"/>
              </a:rPr>
              <a:t>Stores user’s credentials</a:t>
            </a:r>
          </a:p>
          <a:p>
            <a:pPr marL="1893887" lvl="2" indent="-457200">
              <a:spcBef>
                <a:spcPts val="655"/>
              </a:spcBef>
              <a:buSzPct val="100000"/>
              <a:tabLst>
                <a:tab pos="915035" algn="l"/>
              </a:tabLst>
            </a:pPr>
            <a:r>
              <a:rPr lang="en-IN" sz="2800" b="1" dirty="0">
                <a:latin typeface="Times New Roman" panose="02020603050405020304" pitchFamily="18" charset="0"/>
              </a:rPr>
              <a:t>Stores images and bills</a:t>
            </a:r>
          </a:p>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Google console</a:t>
            </a:r>
          </a:p>
          <a:p>
            <a:pPr marL="1828800" lvl="2" indent="-457200">
              <a:spcBef>
                <a:spcPts val="655"/>
              </a:spcBef>
              <a:buSzPct val="100000"/>
              <a:tabLst>
                <a:tab pos="915035" algn="l"/>
              </a:tabLst>
            </a:pPr>
            <a:r>
              <a:rPr lang="en-IN" sz="2800" b="1" dirty="0">
                <a:latin typeface="Times New Roman" panose="02020603050405020304" pitchFamily="18" charset="0"/>
              </a:rPr>
              <a:t>Gives access to map </a:t>
            </a:r>
          </a:p>
          <a:p>
            <a:pPr marL="1806575" lvl="2" indent="-457200">
              <a:spcBef>
                <a:spcPts val="655"/>
              </a:spcBef>
              <a:buSzPct val="100000"/>
              <a:tabLst>
                <a:tab pos="915035" algn="l"/>
              </a:tabLst>
            </a:pPr>
            <a:r>
              <a:rPr lang="en-IN" sz="2800" b="1" dirty="0">
                <a:latin typeface="Times New Roman" panose="02020603050405020304" pitchFamily="18" charset="0"/>
              </a:rPr>
              <a:t>Finds current location</a:t>
            </a:r>
          </a:p>
        </p:txBody>
      </p:sp>
      <p:sp>
        <p:nvSpPr>
          <p:cNvPr id="4" name="Slide Number Placeholder 3">
            <a:extLst>
              <a:ext uri="{FF2B5EF4-FFF2-40B4-BE49-F238E27FC236}">
                <a16:creationId xmlns:a16="http://schemas.microsoft.com/office/drawing/2014/main" id="{CC38DAF0-F4A3-884F-324F-0CE538BEC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12813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7030A0"/>
                </a:solidFill>
                <a:latin typeface="Times New Roman" panose="02020603050405020304" pitchFamily="18" charset="0"/>
                <a:cs typeface="Times New Roman" panose="02020603050405020304" pitchFamily="18" charset="0"/>
              </a:rPr>
              <a:t>Usecase</a:t>
            </a:r>
            <a:r>
              <a:rPr lang="en-US" b="1" dirty="0" smtClean="0">
                <a:solidFill>
                  <a:srgbClr val="7030A0"/>
                </a:solidFill>
                <a:latin typeface="Times New Roman" panose="02020603050405020304" pitchFamily="18" charset="0"/>
                <a:cs typeface="Times New Roman" panose="02020603050405020304" pitchFamily="18" charset="0"/>
              </a:rPr>
              <a:t> </a:t>
            </a:r>
            <a:r>
              <a:rPr lang="en-US" b="1" dirty="0">
                <a:solidFill>
                  <a:srgbClr val="7030A0"/>
                </a:solidFill>
                <a:latin typeface="Times New Roman" panose="02020603050405020304" pitchFamily="18" charset="0"/>
                <a:cs typeface="Times New Roman" panose="02020603050405020304" pitchFamily="18" charset="0"/>
              </a:rPr>
              <a:t>Diagram</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737" y="1751122"/>
            <a:ext cx="5724525" cy="4410075"/>
          </a:xfrm>
          <a:prstGeom prst="rect">
            <a:avLst/>
          </a:prstGeom>
        </p:spPr>
      </p:pic>
    </p:spTree>
    <p:extLst>
      <p:ext uri="{BB962C8B-B14F-4D97-AF65-F5344CB8AC3E}">
        <p14:creationId xmlns:p14="http://schemas.microsoft.com/office/powerpoint/2010/main" val="215696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n>
                  <a:solidFill>
                    <a:srgbClr val="5407A3"/>
                  </a:solidFill>
                </a:ln>
                <a:solidFill>
                  <a:srgbClr val="7030A0"/>
                </a:solidFill>
                <a:latin typeface="Times New Roman" panose="02020603050405020304" pitchFamily="18" charset="0"/>
                <a:cs typeface="Times New Roman" panose="02020603050405020304" pitchFamily="18" charset="0"/>
              </a:rPr>
              <a:t>Sequence Diagram</a:t>
            </a:r>
            <a:endParaRPr lang="en-IN" dirty="0"/>
          </a:p>
        </p:txBody>
      </p:sp>
      <p:sp>
        <p:nvSpPr>
          <p:cNvPr id="3" name="Text Placeholder 2"/>
          <p:cNvSpPr>
            <a:spLocks noGrp="1"/>
          </p:cNvSpPr>
          <p:nvPr>
            <p:ph type="body" idx="1"/>
          </p:nvPr>
        </p:nvSpPr>
        <p:spPr/>
        <p:txBody>
          <a:bodyPr/>
          <a:lstStyle/>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07" y="1870077"/>
            <a:ext cx="6646058" cy="4306886"/>
          </a:xfrm>
          <a:prstGeom prst="rect">
            <a:avLst/>
          </a:prstGeom>
        </p:spPr>
      </p:pic>
    </p:spTree>
    <p:extLst>
      <p:ext uri="{BB962C8B-B14F-4D97-AF65-F5344CB8AC3E}">
        <p14:creationId xmlns:p14="http://schemas.microsoft.com/office/powerpoint/2010/main" val="406430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Activity Diagram</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70" y="1870077"/>
            <a:ext cx="7181850" cy="3448050"/>
          </a:xfrm>
          <a:prstGeom prst="rect">
            <a:avLst/>
          </a:prstGeom>
        </p:spPr>
      </p:pic>
    </p:spTree>
    <p:extLst>
      <p:ext uri="{BB962C8B-B14F-4D97-AF65-F5344CB8AC3E}">
        <p14:creationId xmlns:p14="http://schemas.microsoft.com/office/powerpoint/2010/main" val="130361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Package Diagram</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64" y="1870395"/>
            <a:ext cx="6915970" cy="4220843"/>
          </a:xfrm>
          <a:prstGeom prst="rect">
            <a:avLst/>
          </a:prstGeom>
        </p:spPr>
      </p:pic>
    </p:spTree>
    <p:extLst>
      <p:ext uri="{BB962C8B-B14F-4D97-AF65-F5344CB8AC3E}">
        <p14:creationId xmlns:p14="http://schemas.microsoft.com/office/powerpoint/2010/main" val="131066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Component Diagram</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04" y="1825625"/>
            <a:ext cx="7261710" cy="4351338"/>
          </a:xfrm>
          <a:prstGeom prst="rect">
            <a:avLst/>
          </a:prstGeom>
        </p:spPr>
      </p:pic>
    </p:spTree>
    <p:extLst>
      <p:ext uri="{BB962C8B-B14F-4D97-AF65-F5344CB8AC3E}">
        <p14:creationId xmlns:p14="http://schemas.microsoft.com/office/powerpoint/2010/main" val="200607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Deployment Diagram</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724" t="29282" r="13448" b="17618"/>
          <a:stretch/>
        </p:blipFill>
        <p:spPr>
          <a:xfrm>
            <a:off x="804040" y="1939158"/>
            <a:ext cx="6763407" cy="4048681"/>
          </a:xfrm>
          <a:prstGeom prst="rect">
            <a:avLst/>
          </a:prstGeom>
        </p:spPr>
      </p:pic>
    </p:spTree>
    <p:extLst>
      <p:ext uri="{BB962C8B-B14F-4D97-AF65-F5344CB8AC3E}">
        <p14:creationId xmlns:p14="http://schemas.microsoft.com/office/powerpoint/2010/main" val="193389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7030A0"/>
                </a:solidFill>
                <a:latin typeface="Times New Roman" panose="02020603050405020304" pitchFamily="18" charset="0"/>
                <a:cs typeface="Times New Roman" panose="02020603050405020304" pitchFamily="18" charset="0"/>
              </a:rPr>
              <a:t>ScreenShot</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699" y="1870077"/>
            <a:ext cx="2250907" cy="41254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736" y="1912243"/>
            <a:ext cx="2259219" cy="4041144"/>
          </a:xfrm>
          <a:prstGeom prst="rect">
            <a:avLst/>
          </a:prstGeom>
        </p:spPr>
      </p:pic>
    </p:spTree>
    <p:extLst>
      <p:ext uri="{BB962C8B-B14F-4D97-AF65-F5344CB8AC3E}">
        <p14:creationId xmlns:p14="http://schemas.microsoft.com/office/powerpoint/2010/main" val="3045223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977" y="504496"/>
            <a:ext cx="2575843" cy="5580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617375"/>
            <a:ext cx="2472812" cy="5357758"/>
          </a:xfrm>
          <a:prstGeom prst="rect">
            <a:avLst/>
          </a:prstGeom>
        </p:spPr>
      </p:pic>
    </p:spTree>
    <p:extLst>
      <p:ext uri="{BB962C8B-B14F-4D97-AF65-F5344CB8AC3E}">
        <p14:creationId xmlns:p14="http://schemas.microsoft.com/office/powerpoint/2010/main" val="342877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3600" b="1">
                <a:solidFill>
                  <a:srgbClr val="7030A0"/>
                </a:solidFill>
                <a:latin typeface="Times New Roman"/>
                <a:ea typeface="Times New Roman"/>
                <a:cs typeface="Times New Roman"/>
                <a:sym typeface="Times New Roman"/>
              </a:rPr>
              <a:t>Introduction</a:t>
            </a:r>
            <a:endParaRPr sz="3600" b="1">
              <a:solidFill>
                <a:srgbClr val="7030A0"/>
              </a:solidFill>
              <a:latin typeface="Times New Roman"/>
              <a:ea typeface="Times New Roman"/>
              <a:cs typeface="Times New Roman"/>
              <a:sym typeface="Times New Roman"/>
            </a:endParaRPr>
          </a:p>
        </p:txBody>
      </p:sp>
      <p:sp>
        <p:nvSpPr>
          <p:cNvPr id="104" name="Google Shape;104;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400" b="1">
                <a:solidFill>
                  <a:schemeClr val="tx1"/>
                </a:solidFill>
              </a:rPr>
              <a:t>2</a:t>
            </a:fld>
            <a:endParaRPr sz="1400" b="1">
              <a:solidFill>
                <a:schemeClr val="tx1"/>
              </a:solidFill>
            </a:endParaRPr>
          </a:p>
        </p:txBody>
      </p:sp>
      <p:sp>
        <p:nvSpPr>
          <p:cNvPr id="105" name="Google Shape;105;p2"/>
          <p:cNvSpPr txBox="1">
            <a:spLocks noGrp="1"/>
          </p:cNvSpPr>
          <p:nvPr>
            <p:ph type="body" idx="1"/>
          </p:nvPr>
        </p:nvSpPr>
        <p:spPr>
          <a:xfrm>
            <a:off x="179512" y="1196752"/>
            <a:ext cx="8784976" cy="497544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100" dirty="0">
                <a:latin typeface="Times New Roman"/>
                <a:cs typeface="Times New Roman"/>
              </a:rPr>
              <a:t>In recent years, the practice of landowners renting out free land for agricultural purposes has emerged as a noteworthy phenomenon with implications for both rural economies and agricultural sustainability. </a:t>
            </a:r>
          </a:p>
          <a:p>
            <a:pPr marL="457200" lvl="0" indent="-342900" algn="l" rtl="0">
              <a:lnSpc>
                <a:spcPct val="90000"/>
              </a:lnSpc>
              <a:spcBef>
                <a:spcPts val="1000"/>
              </a:spcBef>
              <a:spcAft>
                <a:spcPts val="0"/>
              </a:spcAft>
              <a:buClr>
                <a:schemeClr val="dk1"/>
              </a:buClr>
              <a:buSzPts val="1800"/>
              <a:buChar char="•"/>
            </a:pPr>
            <a:r>
              <a:rPr lang="en-US" sz="2100" dirty="0">
                <a:latin typeface="Times New Roman"/>
                <a:cs typeface="Times New Roman"/>
              </a:rPr>
              <a:t>This trend reflects a shift in land management strategies, as some landowners choose to unlock the agricultural potential of their idle lands by making them available to local farmers. This study endeavors to comprehensively explore the motivations driving landowners to engage in such practices,.</a:t>
            </a:r>
          </a:p>
          <a:p>
            <a:pPr marL="457200" lvl="0" indent="-342900" algn="l" rtl="0">
              <a:lnSpc>
                <a:spcPct val="90000"/>
              </a:lnSpc>
              <a:spcBef>
                <a:spcPts val="1000"/>
              </a:spcBef>
              <a:spcAft>
                <a:spcPts val="0"/>
              </a:spcAft>
              <a:buClr>
                <a:schemeClr val="dk1"/>
              </a:buClr>
              <a:buSzPts val="1800"/>
              <a:buChar char="•"/>
            </a:pPr>
            <a:r>
              <a:rPr lang="en-US" sz="2100" dirty="0">
                <a:latin typeface="Times New Roman"/>
                <a:cs typeface="Times New Roman"/>
              </a:rPr>
              <a:t>The decision of landowners to rent out free land for agriculture is multi-faceted and influenced by a combination of economic, social, and environmental factors. Rising concerns about optimal land use, the desire to support local farming communities, and the potential for additional income generation are among the key drivers.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955" y="653639"/>
            <a:ext cx="2402423" cy="52052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570077"/>
            <a:ext cx="2472812" cy="5357758"/>
          </a:xfrm>
          <a:prstGeom prst="rect">
            <a:avLst/>
          </a:prstGeom>
        </p:spPr>
      </p:pic>
    </p:spTree>
    <p:extLst>
      <p:ext uri="{BB962C8B-B14F-4D97-AF65-F5344CB8AC3E}">
        <p14:creationId xmlns:p14="http://schemas.microsoft.com/office/powerpoint/2010/main" val="64206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166" y="532908"/>
            <a:ext cx="2604949" cy="56440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664" y="652572"/>
            <a:ext cx="2494488" cy="5404725"/>
          </a:xfrm>
          <a:prstGeom prst="rect">
            <a:avLst/>
          </a:prstGeom>
        </p:spPr>
      </p:pic>
    </p:spTree>
    <p:extLst>
      <p:ext uri="{BB962C8B-B14F-4D97-AF65-F5344CB8AC3E}">
        <p14:creationId xmlns:p14="http://schemas.microsoft.com/office/powerpoint/2010/main" val="121794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130" y="696530"/>
            <a:ext cx="2560077" cy="51260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17" y="696530"/>
            <a:ext cx="2446233" cy="5300171"/>
          </a:xfrm>
          <a:prstGeom prst="rect">
            <a:avLst/>
          </a:prstGeom>
        </p:spPr>
      </p:pic>
    </p:spTree>
    <p:extLst>
      <p:ext uri="{BB962C8B-B14F-4D97-AF65-F5344CB8AC3E}">
        <p14:creationId xmlns:p14="http://schemas.microsoft.com/office/powerpoint/2010/main" val="1177357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895" y="718974"/>
            <a:ext cx="2511796" cy="5442223"/>
          </a:xfrm>
          <a:prstGeom prst="rect">
            <a:avLst/>
          </a:prstGeom>
        </p:spPr>
      </p:pic>
    </p:spTree>
    <p:extLst>
      <p:ext uri="{BB962C8B-B14F-4D97-AF65-F5344CB8AC3E}">
        <p14:creationId xmlns:p14="http://schemas.microsoft.com/office/powerpoint/2010/main" val="2277131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sym typeface="+mn-ea"/>
              </a:rPr>
              <a:t>RESULTS AND DISCUSSION</a:t>
            </a:r>
            <a:endParaRPr lang="en-IN" dirty="0"/>
          </a:p>
        </p:txBody>
      </p:sp>
      <p:sp>
        <p:nvSpPr>
          <p:cNvPr id="3" name="Text Placeholder 2"/>
          <p:cNvSpPr>
            <a:spLocks noGrp="1"/>
          </p:cNvSpPr>
          <p:nvPr>
            <p:ph type="body" idx="1"/>
          </p:nvPr>
        </p:nvSpPr>
        <p:spPr/>
        <p:txBody>
          <a:bodyPr>
            <a:normAutofit/>
          </a:bodyPr>
          <a:lstStyle/>
          <a:p>
            <a:pPr marL="114300" indent="0">
              <a:buNone/>
            </a:pPr>
            <a:r>
              <a:rPr lang="en-US" b="1" dirty="0">
                <a:latin typeface="Times New Roman" panose="02020603050405020304" pitchFamily="18" charset="0"/>
                <a:cs typeface="Times New Roman" panose="02020603050405020304" pitchFamily="18" charset="0"/>
              </a:rPr>
              <a:t>1. Recap of Objectives:</a:t>
            </a:r>
          </a:p>
          <a:p>
            <a:r>
              <a:rPr lang="en-US" sz="2000" dirty="0">
                <a:latin typeface="Times New Roman" panose="02020603050405020304" pitchFamily="18" charset="0"/>
                <a:cs typeface="Times New Roman" panose="02020603050405020304" pitchFamily="18" charset="0"/>
              </a:rPr>
              <a:t>Remind the reader of the primary goals of the project, such as enhancing agricultural productivity, promoting land access for smallholder farmers, or improving rural livelihoods</a:t>
            </a:r>
            <a:r>
              <a:rPr lang="en-US" dirty="0"/>
              <a:t>.</a:t>
            </a:r>
          </a:p>
          <a:p>
            <a:pPr marL="114300" indent="0">
              <a:buNone/>
            </a:pPr>
            <a:r>
              <a:rPr lang="en-US" b="1" dirty="0"/>
              <a:t>2. </a:t>
            </a:r>
            <a:r>
              <a:rPr lang="en-US" b="1" dirty="0">
                <a:latin typeface="Times New Roman" panose="02020603050405020304" pitchFamily="18" charset="0"/>
                <a:cs typeface="Times New Roman" panose="02020603050405020304" pitchFamily="18" charset="0"/>
              </a:rPr>
              <a:t>Summary of Methodology:</a:t>
            </a:r>
          </a:p>
          <a:p>
            <a:r>
              <a:rPr lang="en-US" sz="2000" dirty="0">
                <a:latin typeface="Times New Roman" panose="02020603050405020304" pitchFamily="18" charset="0"/>
                <a:cs typeface="Times New Roman" panose="02020603050405020304" pitchFamily="18" charset="0"/>
              </a:rPr>
              <a:t>Briefly describe the methods used to conduct the project, including data collection techniques, analysis procedures, and any interventions implemented.</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6882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sym typeface="+mn-ea"/>
              </a:rPr>
              <a:t>RESULTS AND DISCUSSION</a:t>
            </a:r>
            <a:endParaRPr lang="en-IN" dirty="0"/>
          </a:p>
        </p:txBody>
      </p:sp>
      <p:sp>
        <p:nvSpPr>
          <p:cNvPr id="3" name="Text Placeholder 2"/>
          <p:cNvSpPr>
            <a:spLocks noGrp="1"/>
          </p:cNvSpPr>
          <p:nvPr>
            <p:ph type="body" idx="1"/>
          </p:nvPr>
        </p:nvSpPr>
        <p:spPr/>
        <p:txBody>
          <a:bodyPr>
            <a:normAutofit/>
          </a:bodyPr>
          <a:lstStyle/>
          <a:p>
            <a:pPr marL="114300" indent="0">
              <a:buNone/>
            </a:pPr>
            <a:r>
              <a:rPr lang="en-US" b="1" dirty="0" smtClean="0"/>
              <a:t>3. </a:t>
            </a:r>
            <a:r>
              <a:rPr lang="en-US" b="1" dirty="0"/>
              <a:t>Results Overview:</a:t>
            </a:r>
          </a:p>
          <a:p>
            <a:r>
              <a:rPr lang="en-US" sz="2400" b="1" dirty="0" smtClean="0">
                <a:latin typeface="Times New Roman" panose="02020603050405020304" pitchFamily="18" charset="0"/>
                <a:cs typeface="Times New Roman" panose="02020603050405020304" pitchFamily="18" charset="0"/>
              </a:rPr>
              <a:t>Impact </a:t>
            </a:r>
            <a:r>
              <a:rPr lang="en-US" sz="2400" b="1" dirty="0">
                <a:latin typeface="Times New Roman" panose="02020603050405020304" pitchFamily="18" charset="0"/>
                <a:cs typeface="Times New Roman" panose="02020603050405020304" pitchFamily="18" charset="0"/>
              </a:rPr>
              <a:t>on Agricultural Productivity</a:t>
            </a:r>
            <a:r>
              <a:rPr lang="en-US" b="1" dirty="0"/>
              <a:t>:</a:t>
            </a:r>
            <a:r>
              <a:rPr lang="en-US" dirty="0"/>
              <a:t> </a:t>
            </a:r>
            <a:endParaRPr lang="en-US" dirty="0" smtClean="0"/>
          </a:p>
          <a:p>
            <a:pPr marL="114300" indent="0">
              <a:buNone/>
            </a:pPr>
            <a:r>
              <a:rPr lang="en-US" sz="2000" dirty="0" smtClean="0">
                <a:latin typeface="Times New Roman" panose="02020603050405020304" pitchFamily="18" charset="0"/>
                <a:cs typeface="Times New Roman" panose="02020603050405020304" pitchFamily="18" charset="0"/>
              </a:rPr>
              <a:t>      Discuss </a:t>
            </a:r>
            <a:r>
              <a:rPr lang="en-US" sz="2000" dirty="0">
                <a:latin typeface="Times New Roman" panose="02020603050405020304" pitchFamily="18" charset="0"/>
                <a:cs typeface="Times New Roman" panose="02020603050405020304" pitchFamily="18" charset="0"/>
              </a:rPr>
              <a:t>any improvements observed in crop yields, livestock production, or other productivity metrics as a result of the land renting arrangements.</a:t>
            </a:r>
          </a:p>
          <a:p>
            <a:r>
              <a:rPr lang="en-US" sz="2400" b="1" dirty="0" smtClean="0">
                <a:latin typeface="Times New Roman" panose="02020603050405020304" pitchFamily="18" charset="0"/>
                <a:cs typeface="Times New Roman" panose="02020603050405020304" pitchFamily="18" charset="0"/>
              </a:rPr>
              <a:t>Land </a:t>
            </a:r>
            <a:r>
              <a:rPr lang="en-US" sz="2400" b="1" dirty="0">
                <a:latin typeface="Times New Roman" panose="02020603050405020304" pitchFamily="18" charset="0"/>
                <a:cs typeface="Times New Roman" panose="02020603050405020304" pitchFamily="18" charset="0"/>
              </a:rPr>
              <a:t>Access and Equity</a:t>
            </a:r>
            <a:r>
              <a:rPr lang="en-US" sz="2400" b="1" dirty="0" smtClean="0">
                <a:latin typeface="Times New Roman" panose="02020603050405020304" pitchFamily="18" charset="0"/>
                <a:cs typeface="Times New Roman" panose="02020603050405020304" pitchFamily="18" charset="0"/>
              </a:rPr>
              <a:t>:</a:t>
            </a:r>
          </a:p>
          <a:p>
            <a:pPr marL="114300" indent="0">
              <a:buNone/>
            </a:pPr>
            <a:r>
              <a:rPr lang="en-US" sz="2000" dirty="0" smtClean="0">
                <a:latin typeface="Times New Roman" panose="02020603050405020304" pitchFamily="18" charset="0"/>
                <a:cs typeface="Times New Roman" panose="02020603050405020304" pitchFamily="18" charset="0"/>
              </a:rPr>
              <a:t>      Evaluate the extent to which land renting facilitated access to land for smallholder farmers or marginalized groups, and discuss any implications for social equity and inclusivity.</a:t>
            </a:r>
            <a:endParaRPr lang="en-US" sz="2000" dirty="0">
              <a:latin typeface="Times New Roman" panose="02020603050405020304" pitchFamily="18" charset="0"/>
              <a:cs typeface="Times New Roman" panose="02020603050405020304" pitchFamily="18" charset="0"/>
            </a:endParaRPr>
          </a:p>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63877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sym typeface="+mn-ea"/>
              </a:rPr>
              <a:t>RESULTS AND DISCUSSION</a:t>
            </a:r>
            <a:endParaRPr lang="en-IN" dirty="0"/>
          </a:p>
        </p:txBody>
      </p:sp>
      <p:sp>
        <p:nvSpPr>
          <p:cNvPr id="3" name="Text Placeholder 2"/>
          <p:cNvSpPr>
            <a:spLocks noGrp="1"/>
          </p:cNvSpPr>
          <p:nvPr>
            <p:ph type="body" idx="1"/>
          </p:nvPr>
        </p:nvSpPr>
        <p:spPr/>
        <p:txBody>
          <a:bodyPr>
            <a:normAutofit/>
          </a:bodyPr>
          <a:lstStyle/>
          <a:p>
            <a:pPr marL="114300" indent="0">
              <a:buNone/>
            </a:pPr>
            <a:r>
              <a:rPr lang="en-US" sz="2600" b="1" dirty="0" smtClean="0">
                <a:latin typeface="Times New Roman" panose="02020603050405020304" pitchFamily="18" charset="0"/>
                <a:cs typeface="Times New Roman" panose="02020603050405020304" pitchFamily="18" charset="0"/>
              </a:rPr>
              <a:t>4. </a:t>
            </a:r>
            <a:r>
              <a:rPr lang="en-US" sz="2600" b="1" dirty="0">
                <a:latin typeface="Times New Roman" panose="02020603050405020304" pitchFamily="18" charset="0"/>
                <a:cs typeface="Times New Roman" panose="02020603050405020304" pitchFamily="18" charset="0"/>
              </a:rPr>
              <a:t>Discussion of Findings:</a:t>
            </a:r>
          </a:p>
          <a:p>
            <a:r>
              <a:rPr lang="en-US" sz="2400" b="1" dirty="0" smtClean="0">
                <a:latin typeface="Times New Roman" panose="02020603050405020304" pitchFamily="18" charset="0"/>
                <a:cs typeface="Times New Roman" panose="02020603050405020304" pitchFamily="18" charset="0"/>
              </a:rPr>
              <a:t>Successes </a:t>
            </a:r>
            <a:r>
              <a:rPr lang="en-US" sz="2400" b="1" dirty="0">
                <a:latin typeface="Times New Roman" panose="02020603050405020304" pitchFamily="18" charset="0"/>
                <a:cs typeface="Times New Roman" panose="02020603050405020304" pitchFamily="18" charset="0"/>
              </a:rPr>
              <a:t>and Challenges</a:t>
            </a:r>
            <a:r>
              <a:rPr lang="en-US" b="1" dirty="0"/>
              <a:t>:</a:t>
            </a:r>
            <a:r>
              <a:rPr lang="en-US" dirty="0"/>
              <a:t> </a:t>
            </a:r>
            <a:endParaRPr lang="en-US" dirty="0" smtClean="0"/>
          </a:p>
          <a:p>
            <a:pPr marL="114300" indent="0">
              <a:buNone/>
            </a:pPr>
            <a:r>
              <a:rPr lang="en-US" sz="2000" dirty="0" smtClean="0">
                <a:latin typeface="Times New Roman" panose="02020603050405020304" pitchFamily="18" charset="0"/>
                <a:cs typeface="Times New Roman" panose="02020603050405020304" pitchFamily="18" charset="0"/>
              </a:rPr>
              <a:t>      Highlight </a:t>
            </a:r>
            <a:r>
              <a:rPr lang="en-US" sz="2000" dirty="0">
                <a:latin typeface="Times New Roman" panose="02020603050405020304" pitchFamily="18" charset="0"/>
                <a:cs typeface="Times New Roman" panose="02020603050405020304" pitchFamily="18" charset="0"/>
              </a:rPr>
              <a:t>the achievements of the project and identify any obstacles encountered during implementation</a:t>
            </a:r>
            <a:r>
              <a:rPr lang="en-US" dirty="0"/>
              <a:t>.</a:t>
            </a:r>
          </a:p>
          <a:p>
            <a:r>
              <a:rPr lang="en-US" sz="2000" b="1" dirty="0">
                <a:latin typeface="Times New Roman" panose="02020603050405020304" pitchFamily="18" charset="0"/>
                <a:cs typeface="Times New Roman" panose="02020603050405020304" pitchFamily="18" charset="0"/>
              </a:rPr>
              <a:t>Factors Influencing </a:t>
            </a:r>
            <a:r>
              <a:rPr lang="en-US" sz="2000" b="1" dirty="0" smtClean="0">
                <a:latin typeface="Times New Roman" panose="02020603050405020304" pitchFamily="18" charset="0"/>
                <a:cs typeface="Times New Roman" panose="02020603050405020304" pitchFamily="18" charset="0"/>
              </a:rPr>
              <a:t>Effectiveness</a:t>
            </a:r>
            <a:r>
              <a:rPr lang="en-US" sz="2400" b="1" dirty="0" smtClean="0"/>
              <a:t>:</a:t>
            </a:r>
          </a:p>
          <a:p>
            <a:pPr marL="114300" indent="0">
              <a:buNone/>
            </a:pPr>
            <a:r>
              <a:rPr lang="en-US" dirty="0" smtClean="0"/>
              <a:t>    </a:t>
            </a:r>
            <a:r>
              <a:rPr lang="en-US" sz="2000" dirty="0">
                <a:latin typeface="Times New Roman" panose="02020603050405020304" pitchFamily="18" charset="0"/>
                <a:cs typeface="Times New Roman" panose="02020603050405020304" pitchFamily="18" charset="0"/>
              </a:rPr>
              <a:t>Discuss the factors that contributed to the outcomes observed, such as regulatory frameworks, market conditions, social norms, or institutional support.</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77078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sym typeface="+mn-ea"/>
              </a:rPr>
              <a:t>RESULTS AND DISCUSSION</a:t>
            </a:r>
            <a:endParaRPr lang="en-IN" dirty="0"/>
          </a:p>
        </p:txBody>
      </p:sp>
      <p:sp>
        <p:nvSpPr>
          <p:cNvPr id="3" name="Text Placeholder 2"/>
          <p:cNvSpPr>
            <a:spLocks noGrp="1"/>
          </p:cNvSpPr>
          <p:nvPr>
            <p:ph type="body" idx="1"/>
          </p:nvPr>
        </p:nvSpPr>
        <p:spPr/>
        <p:txBody>
          <a:bodyPr/>
          <a:lstStyle/>
          <a:p>
            <a:pPr marL="114300" indent="0">
              <a:buNone/>
            </a:pPr>
            <a:r>
              <a:rPr lang="en-US" sz="2400" b="1" dirty="0">
                <a:latin typeface="Times New Roman" panose="02020603050405020304" pitchFamily="18" charset="0"/>
                <a:cs typeface="Times New Roman" panose="02020603050405020304" pitchFamily="18" charset="0"/>
              </a:rPr>
              <a:t>5. Limitations and Future Research:</a:t>
            </a:r>
          </a:p>
          <a:p>
            <a:r>
              <a:rPr lang="en-US" sz="2000" dirty="0">
                <a:latin typeface="Times New Roman" panose="02020603050405020304" pitchFamily="18" charset="0"/>
                <a:cs typeface="Times New Roman" panose="02020603050405020304" pitchFamily="18" charset="0"/>
              </a:rPr>
              <a:t>Acknowledge any limitations of the study, such as sample size constraints, data quality issues, or methodological biases. Suggest areas for further research to address unanswered questions or explore new dimensions of the topic.</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542209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 </a:t>
            </a:r>
            <a:r>
              <a:rPr lang="en-US" b="1" dirty="0">
                <a:solidFill>
                  <a:srgbClr val="7030A0"/>
                </a:solidFill>
                <a:latin typeface="Times New Roman" panose="02020603050405020304" pitchFamily="18" charset="0"/>
                <a:cs typeface="Times New Roman" panose="02020603050405020304" pitchFamily="18" charset="0"/>
              </a:rPr>
              <a:t>CONCLUSION</a:t>
            </a:r>
            <a:r>
              <a:rPr lang="en-IN" b="1" dirty="0"/>
              <a:t/>
            </a:r>
            <a:br>
              <a:rPr lang="en-IN" b="1" dirty="0"/>
            </a:b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9" name="Rectangle 3"/>
          <p:cNvSpPr>
            <a:spLocks noGrp="1" noChangeArrowheads="1"/>
          </p:cNvSpPr>
          <p:nvPr>
            <p:ph type="body" idx="1"/>
          </p:nvPr>
        </p:nvSpPr>
        <p:spPr bwMode="auto">
          <a:xfrm>
            <a:off x="628651" y="1819810"/>
            <a:ext cx="7886700"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Summarize the main findings and implications of the project, emphasizing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its contributions to agricultural development, livelihood improvement, 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sustainable land management. Offer closing remarks on the significance of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study and its potential to inform future policy and practice.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By following this structured approach, you can effectively communicate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results and implications of your project on facilitating agricultural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Development through land renting.</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Söhne"/>
              </a:rPr>
              <a:t/>
            </a:r>
            <a:br>
              <a:rPr kumimoji="0" lang="en-US" altLang="en-US" sz="1800" b="0" i="0" u="none" strike="noStrike" cap="none" normalizeH="0" baseline="0" dirty="0" smtClean="0">
                <a:ln>
                  <a:noFill/>
                </a:ln>
                <a:solidFill>
                  <a:srgbClr val="000000"/>
                </a:solidFill>
                <a:effectLst/>
                <a:latin typeface="Söhne"/>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5875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3600" b="1" dirty="0">
                <a:solidFill>
                  <a:srgbClr val="7030A0"/>
                </a:solidFill>
                <a:latin typeface="Times New Roman"/>
                <a:ea typeface="Times New Roman"/>
                <a:cs typeface="Times New Roman"/>
                <a:sym typeface="Times New Roman"/>
              </a:rPr>
              <a:t>Abstract</a:t>
            </a:r>
            <a:endParaRPr sz="3600" b="1" dirty="0">
              <a:solidFill>
                <a:srgbClr val="7030A0"/>
              </a:solidFill>
              <a:latin typeface="Times New Roman"/>
              <a:ea typeface="Times New Roman"/>
              <a:cs typeface="Times New Roman"/>
              <a:sym typeface="Times New Roman"/>
            </a:endParaRPr>
          </a:p>
        </p:txBody>
      </p:sp>
      <p:sp>
        <p:nvSpPr>
          <p:cNvPr id="112" name="Google Shape;11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400" b="1">
                <a:solidFill>
                  <a:schemeClr val="tx1"/>
                </a:solidFill>
              </a:rPr>
              <a:t>3</a:t>
            </a:fld>
            <a:endParaRPr sz="1400" b="1" dirty="0">
              <a:solidFill>
                <a:schemeClr val="tx1"/>
              </a:solidFill>
            </a:endParaRPr>
          </a:p>
        </p:txBody>
      </p:sp>
      <p:sp>
        <p:nvSpPr>
          <p:cNvPr id="113" name="Google Shape;113;p3"/>
          <p:cNvSpPr txBox="1">
            <a:spLocks noGrp="1"/>
          </p:cNvSpPr>
          <p:nvPr>
            <p:ph type="body" idx="1"/>
          </p:nvPr>
        </p:nvSpPr>
        <p:spPr>
          <a:xfrm>
            <a:off x="285720" y="1000108"/>
            <a:ext cx="8643998" cy="5563978"/>
          </a:xfrm>
          <a:prstGeom prst="rect">
            <a:avLst/>
          </a:prstGeom>
          <a:noFill/>
          <a:ln>
            <a:noFill/>
          </a:ln>
        </p:spPr>
        <p:txBody>
          <a:bodyPr spcFirstLastPara="1" wrap="square" lIns="91425" tIns="45700" rIns="91425" bIns="45700" anchor="ctr" anchorCtr="0">
            <a:normAutofit/>
          </a:bodyPr>
          <a:lstStyle/>
          <a:p>
            <a:pPr marL="306000" lvl="0" indent="-306000" algn="l" rtl="0">
              <a:lnSpc>
                <a:spcPct val="90000"/>
              </a:lnSpc>
              <a:spcBef>
                <a:spcPts val="1027"/>
              </a:spcBef>
              <a:spcAft>
                <a:spcPts val="0"/>
              </a:spcAft>
              <a:buSzPts val="1840"/>
              <a:buChar char="•"/>
            </a:pPr>
            <a:r>
              <a:rPr lang="en-US" sz="2000" dirty="0">
                <a:latin typeface="Times New Roman"/>
                <a:cs typeface="Times New Roman"/>
              </a:rPr>
              <a:t>This study examines the dynamics of land ownership, particularly focusing on landowners who possess free land and choose to rent it out for agricultural purposes. The research aims to shed light on the motivations, benefits, and challenges associated with land renting for agricultural activities. </a:t>
            </a:r>
          </a:p>
          <a:p>
            <a:pPr marL="306000" lvl="0" indent="-306000" algn="l" rtl="0">
              <a:lnSpc>
                <a:spcPct val="90000"/>
              </a:lnSpc>
              <a:spcBef>
                <a:spcPts val="1027"/>
              </a:spcBef>
              <a:spcAft>
                <a:spcPts val="0"/>
              </a:spcAft>
              <a:buSzPts val="1840"/>
              <a:buChar char="•"/>
            </a:pPr>
            <a:r>
              <a:rPr lang="en-US" sz="2000" dirty="0">
                <a:latin typeface="Times New Roman"/>
                <a:cs typeface="Times New Roman"/>
              </a:rPr>
              <a:t>By analyzing this phenomenon, the study seeks to contribute to a better understanding of the role of landowners in fostering agricultural development.</a:t>
            </a:r>
          </a:p>
          <a:p>
            <a:pPr marL="306000" lvl="0" indent="-306000" algn="l" rtl="0">
              <a:lnSpc>
                <a:spcPct val="90000"/>
              </a:lnSpc>
              <a:spcBef>
                <a:spcPts val="1027"/>
              </a:spcBef>
              <a:spcAft>
                <a:spcPts val="0"/>
              </a:spcAft>
              <a:buSzPts val="1840"/>
              <a:buChar char="•"/>
            </a:pPr>
            <a:r>
              <a:rPr lang="en-US" sz="2000" dirty="0">
                <a:latin typeface="Times New Roman"/>
                <a:cs typeface="Times New Roman"/>
              </a:rPr>
              <a:t> The research employs a mixed-methods approach, combining qualitative interviews with landowners, farmers, and agricultural experts, along with quantitative data analysis to assess the economic and social impact of land renting. </a:t>
            </a:r>
          </a:p>
          <a:p>
            <a:pPr marL="306000" lvl="0" indent="-306000" algn="l" rtl="0">
              <a:lnSpc>
                <a:spcPct val="90000"/>
              </a:lnSpc>
              <a:spcBef>
                <a:spcPts val="1027"/>
              </a:spcBef>
              <a:spcAft>
                <a:spcPts val="0"/>
              </a:spcAft>
              <a:buSzPts val="1840"/>
              <a:buChar char="•"/>
            </a:pPr>
            <a:r>
              <a:rPr lang="en-US" sz="2000" dirty="0">
                <a:latin typeface="Times New Roman"/>
                <a:cs typeface="Times New Roman"/>
              </a:rPr>
              <a:t>The study considers various factors influencing landowners' decisions to rent their land, such as financial incentives, social responsibility, and the desire to contribute to local agricultural development. </a:t>
            </a:r>
            <a:endParaRPr sz="2000" dirty="0">
              <a:latin typeface="Times New Roman"/>
              <a:cs typeface="Times New Roman"/>
              <a:sym typeface="Times New Roman"/>
            </a:endParaRPr>
          </a:p>
          <a:p>
            <a:pPr marL="306000" lvl="0" indent="-256050" algn="l" rtl="0">
              <a:lnSpc>
                <a:spcPct val="90000"/>
              </a:lnSpc>
              <a:spcBef>
                <a:spcPts val="771"/>
              </a:spcBef>
              <a:spcAft>
                <a:spcPts val="0"/>
              </a:spcAft>
              <a:buSzPts val="1840"/>
              <a:buNone/>
            </a:pPr>
            <a:endParaRPr sz="20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3600" b="1">
                <a:solidFill>
                  <a:srgbClr val="7030A0"/>
                </a:solidFill>
                <a:latin typeface="Times New Roman"/>
                <a:ea typeface="Times New Roman"/>
                <a:cs typeface="Times New Roman"/>
                <a:sym typeface="Times New Roman"/>
              </a:rPr>
              <a:t>Problem Statement</a:t>
            </a:r>
            <a:endParaRPr sz="3600" b="1">
              <a:solidFill>
                <a:srgbClr val="7030A0"/>
              </a:solidFill>
              <a:latin typeface="Times New Roman"/>
              <a:ea typeface="Times New Roman"/>
              <a:cs typeface="Times New Roman"/>
              <a:sym typeface="Times New Roman"/>
            </a:endParaRPr>
          </a:p>
        </p:txBody>
      </p:sp>
      <p:sp>
        <p:nvSpPr>
          <p:cNvPr id="144" name="Google Shape;144;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400" b="1">
                <a:solidFill>
                  <a:schemeClr val="tx1"/>
                </a:solidFill>
              </a:rPr>
              <a:t>4</a:t>
            </a:fld>
            <a:endParaRPr sz="1400" b="1">
              <a:solidFill>
                <a:schemeClr val="tx1"/>
              </a:solidFill>
            </a:endParaRPr>
          </a:p>
        </p:txBody>
      </p:sp>
      <p:sp>
        <p:nvSpPr>
          <p:cNvPr id="145" name="Google Shape;145;p7"/>
          <p:cNvSpPr txBox="1"/>
          <p:nvPr/>
        </p:nvSpPr>
        <p:spPr>
          <a:xfrm>
            <a:off x="467544" y="1196752"/>
            <a:ext cx="8424936" cy="40933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Ø"/>
            </a:pPr>
            <a:r>
              <a:rPr lang="en-US" sz="2000" dirty="0">
                <a:solidFill>
                  <a:schemeClr val="tx1"/>
                </a:solidFill>
                <a:latin typeface="Times New Roman"/>
                <a:cs typeface="Times New Roman"/>
              </a:rPr>
              <a:t>This study aims to investigate the motivations, benefits, and challenges faced by landowners who choose to rent out their free land for agricultural purposes. Specifically, the research seeks to understand the dynamics of land ownership in the context of agricultural development and the role of landowners in fostering this development. </a:t>
            </a: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Ø"/>
            </a:pPr>
            <a:r>
              <a:rPr lang="en-US" sz="2000" dirty="0">
                <a:solidFill>
                  <a:schemeClr val="tx1"/>
                </a:solidFill>
                <a:latin typeface="Times New Roman"/>
                <a:cs typeface="Times New Roman"/>
              </a:rPr>
              <a:t>Through a mixed-methods approach involving qualitative interviews with landowners, farmers, and agricultural experts, as well as quantitative data analysis, the study aims to uncover the factors influencing landowners' decisions to rent their land. </a:t>
            </a: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Ø"/>
            </a:pPr>
            <a:r>
              <a:rPr lang="en-US" sz="2000" dirty="0">
                <a:solidFill>
                  <a:schemeClr val="tx1"/>
                </a:solidFill>
                <a:latin typeface="Times New Roman"/>
                <a:cs typeface="Times New Roman"/>
              </a:rPr>
              <a:t>By doing so, it endeavors to contribute to a deeper understanding of the socio-economic implications of land renting for agricultural activities and to provide insights for policymakers and stakeholders involved in promoting agricultural development.</a:t>
            </a:r>
            <a:endParaRPr sz="2000" dirty="0">
              <a:solidFill>
                <a:schemeClr val="tx1"/>
              </a:solidFill>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9">
          <a:extLst>
            <a:ext uri="{FF2B5EF4-FFF2-40B4-BE49-F238E27FC236}">
              <a16:creationId xmlns:a16="http://schemas.microsoft.com/office/drawing/2014/main" id="{A3460726-EE47-F80A-970D-DE0CFE841E30}"/>
            </a:ext>
          </a:extLst>
        </p:cNvPr>
        <p:cNvGrpSpPr/>
        <p:nvPr/>
      </p:nvGrpSpPr>
      <p:grpSpPr>
        <a:xfrm>
          <a:off x="0" y="0"/>
          <a:ext cx="0" cy="0"/>
          <a:chOff x="0" y="0"/>
          <a:chExt cx="0" cy="0"/>
        </a:xfrm>
      </p:grpSpPr>
      <p:sp>
        <p:nvSpPr>
          <p:cNvPr id="150" name="Google Shape;150;p8">
            <a:extLst>
              <a:ext uri="{FF2B5EF4-FFF2-40B4-BE49-F238E27FC236}">
                <a16:creationId xmlns:a16="http://schemas.microsoft.com/office/drawing/2014/main" id="{744AE220-057C-B748-C45D-712FDB94DAE4}"/>
              </a:ext>
            </a:extLst>
          </p:cNvPr>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3600"/>
              <a:buFont typeface="Times New Roman"/>
              <a:buNone/>
            </a:pPr>
            <a:r>
              <a:rPr lang="en-US" sz="3600" b="1" dirty="0">
                <a:solidFill>
                  <a:srgbClr val="7030A0"/>
                </a:solidFill>
                <a:latin typeface="Times New Roman"/>
                <a:ea typeface="Times New Roman"/>
                <a:cs typeface="Times New Roman"/>
                <a:sym typeface="Times New Roman"/>
              </a:rPr>
              <a:t>Literature Review</a:t>
            </a:r>
            <a:endParaRPr sz="3600" b="1" dirty="0">
              <a:solidFill>
                <a:srgbClr val="7030A0"/>
              </a:solidFill>
              <a:latin typeface="Times New Roman"/>
              <a:ea typeface="Times New Roman"/>
              <a:cs typeface="Times New Roman"/>
              <a:sym typeface="Times New Roman"/>
            </a:endParaRPr>
          </a:p>
        </p:txBody>
      </p:sp>
      <p:sp>
        <p:nvSpPr>
          <p:cNvPr id="152" name="Google Shape;152;p8">
            <a:extLst>
              <a:ext uri="{FF2B5EF4-FFF2-40B4-BE49-F238E27FC236}">
                <a16:creationId xmlns:a16="http://schemas.microsoft.com/office/drawing/2014/main" id="{E3EBBFC1-0317-50F7-981F-F36C1F16BC33}"/>
              </a:ext>
            </a:extLst>
          </p:cNvPr>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400" b="1">
                <a:solidFill>
                  <a:schemeClr val="tx1"/>
                </a:solidFill>
              </a:rPr>
              <a:t>5</a:t>
            </a:fld>
            <a:endParaRPr sz="1400" b="1">
              <a:solidFill>
                <a:schemeClr val="tx1"/>
              </a:solidFill>
            </a:endParaRPr>
          </a:p>
        </p:txBody>
      </p:sp>
      <p:sp>
        <p:nvSpPr>
          <p:cNvPr id="2" name="TextBox 1">
            <a:extLst>
              <a:ext uri="{FF2B5EF4-FFF2-40B4-BE49-F238E27FC236}">
                <a16:creationId xmlns:a16="http://schemas.microsoft.com/office/drawing/2014/main" id="{779CC392-A928-4616-F216-59DAFC77E487}"/>
              </a:ext>
            </a:extLst>
          </p:cNvPr>
          <p:cNvSpPr txBox="1"/>
          <p:nvPr/>
        </p:nvSpPr>
        <p:spPr>
          <a:xfrm>
            <a:off x="628650" y="1156420"/>
            <a:ext cx="7805057" cy="5016758"/>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Development and Application of Land-use Planning Management Information System Based on ArcGIS</a:t>
            </a:r>
            <a:r>
              <a:rPr lang="en-US" sz="2400" dirty="0">
                <a:latin typeface="Times New Roman" panose="02020603050405020304" pitchFamily="18" charset="0"/>
                <a:cs typeface="Times New Roman" panose="02020603050405020304" pitchFamily="18" charset="0"/>
              </a:rPr>
              <a:t> </a:t>
            </a:r>
            <a:endParaRPr lang="en-US" sz="1800" b="1" dirty="0">
              <a:solidFill>
                <a:schemeClr val="dk1"/>
              </a:solidFill>
              <a:latin typeface="Times New Roman" panose="02020603050405020304" pitchFamily="18" charset="0"/>
              <a:cs typeface="Times New Roman" panose="02020603050405020304" pitchFamily="18" charset="0"/>
            </a:endParaRPr>
          </a:p>
          <a:p>
            <a:pPr marL="0" lvl="0" indent="0" defTabSz="914400" eaLnBrk="0" fontAlgn="base" latinLnBrk="0" hangingPunct="0">
              <a:buSzTx/>
              <a:buFont typeface="Arial"/>
              <a:buNone/>
              <a:tabLst/>
            </a:pPr>
            <a:r>
              <a:rPr lang="en-IN" sz="1600" b="1" u="sng" dirty="0">
                <a:latin typeface="Times New Roman"/>
                <a:cs typeface="Times New Roman"/>
              </a:rPr>
              <a:t>AUTHORS: </a:t>
            </a:r>
          </a:p>
          <a:p>
            <a:pPr algn="l">
              <a:buFont typeface="+mj-lt"/>
              <a:buAutoNum type="arabicPeriod"/>
            </a:pPr>
            <a:r>
              <a:rPr lang="en-IN" sz="1600" dirty="0">
                <a:latin typeface="Times New Roman"/>
                <a:cs typeface="Times New Roman"/>
              </a:rPr>
              <a:t>Zhang He-</a:t>
            </a:r>
            <a:r>
              <a:rPr lang="en-IN" sz="1600" dirty="0" err="1">
                <a:latin typeface="Times New Roman"/>
                <a:cs typeface="Times New Roman"/>
              </a:rPr>
              <a:t>bing</a:t>
            </a:r>
            <a:r>
              <a:rPr lang="en-IN" sz="1600" dirty="0">
                <a:latin typeface="Times New Roman"/>
                <a:cs typeface="Times New Roman"/>
              </a:rPr>
              <a:t> - Institute of Surveying and Land Information Engineering, Henan Polytechnic University (HPU), Jiaozuo, 454003, China</a:t>
            </a:r>
          </a:p>
          <a:p>
            <a:pPr algn="l">
              <a:buFont typeface="+mj-lt"/>
              <a:buAutoNum type="arabicPeriod"/>
            </a:pPr>
            <a:r>
              <a:rPr lang="en-IN" sz="1600" dirty="0">
                <a:latin typeface="Times New Roman"/>
                <a:cs typeface="Times New Roman"/>
              </a:rPr>
              <a:t>Zhao Su-</a:t>
            </a:r>
            <a:r>
              <a:rPr lang="en-IN" sz="1600" dirty="0" err="1">
                <a:latin typeface="Times New Roman"/>
                <a:cs typeface="Times New Roman"/>
              </a:rPr>
              <a:t>xia</a:t>
            </a:r>
            <a:r>
              <a:rPr lang="en-IN" sz="1600" dirty="0">
                <a:latin typeface="Times New Roman"/>
                <a:cs typeface="Times New Roman"/>
              </a:rPr>
              <a:t> - Institute of Surveying and Land Information Engineering, Henan Polytechnic University (HPU), Jiaozuo, 454003, China</a:t>
            </a:r>
          </a:p>
          <a:p>
            <a:r>
              <a:rPr lang="en-IN" sz="1600" b="1" u="sng" dirty="0">
                <a:latin typeface="Times New Roman"/>
                <a:cs typeface="Times New Roman"/>
              </a:rPr>
              <a:t>DESCRIPTION:</a:t>
            </a:r>
            <a:r>
              <a:rPr lang="en-US" sz="1600" dirty="0"/>
              <a:t/>
            </a:r>
            <a:br>
              <a:rPr lang="en-US" sz="1600" dirty="0"/>
            </a:br>
            <a:r>
              <a:rPr lang="en-US" sz="1600" dirty="0">
                <a:latin typeface="Times New Roman"/>
                <a:cs typeface="Times New Roman"/>
              </a:rPr>
              <a:t>The LUPMIS based on ArcGIS helps people manage and understand information about how land is being used in a certain area. It allows users to view maps, analyze data about different land uses (like farming or urban development), and make plans for how to best use the land. It also helps with tasks like tracking changes in land use over time and making sure that land use plans are followed properly.</a:t>
            </a:r>
          </a:p>
          <a:p>
            <a:r>
              <a:rPr lang="en-US" sz="1600" b="1" u="sng" dirty="0">
                <a:latin typeface="Times New Roman"/>
                <a:cs typeface="Times New Roman"/>
              </a:rPr>
              <a:t>ADVANTAGE:</a:t>
            </a:r>
          </a:p>
          <a:p>
            <a:r>
              <a:rPr lang="en-US" sz="1600" dirty="0">
                <a:latin typeface="Times New Roman"/>
                <a:cs typeface="Times New Roman"/>
              </a:rPr>
              <a:t>The advantage is that it makes it easy to combine and understand both the maps and the information about the land, helping people to make better decisions about how to use the land wisely.</a:t>
            </a:r>
            <a:r>
              <a:rPr lang="en-IN" sz="1600" b="1" dirty="0">
                <a:latin typeface="Times New Roman"/>
                <a:cs typeface="Times New Roman"/>
              </a:rPr>
              <a:t/>
            </a:r>
            <a:br>
              <a:rPr lang="en-IN" sz="1600" b="1" dirty="0">
                <a:latin typeface="Times New Roman"/>
                <a:cs typeface="Times New Roman"/>
              </a:rPr>
            </a:br>
            <a:r>
              <a:rPr lang="en-IN" sz="1600" b="1" u="sng" dirty="0">
                <a:latin typeface="Times New Roman"/>
                <a:cs typeface="Times New Roman"/>
              </a:rPr>
              <a:t>DISADVANTAGE:</a:t>
            </a:r>
            <a:endParaRPr lang="en-US" sz="1600" b="1" u="sng" dirty="0">
              <a:latin typeface="Times New Roman"/>
              <a:cs typeface="Times New Roman"/>
            </a:endParaRPr>
          </a:p>
          <a:p>
            <a:r>
              <a:rPr lang="en-IN" sz="1600" dirty="0">
                <a:latin typeface="Times New Roman"/>
                <a:cs typeface="Times New Roman"/>
                <a:sym typeface="Times New Roman"/>
              </a:rPr>
              <a:t>It only helps to how to use the land , doesn't allow users to buy/rent the land</a:t>
            </a:r>
            <a:endParaRPr lang="en-US" sz="1600" dirty="0">
              <a:latin typeface="Times New Roman"/>
              <a:cs typeface="Times New Roman"/>
              <a:sym typeface="Times New Roman"/>
            </a:endParaRPr>
          </a:p>
        </p:txBody>
      </p:sp>
      <p:sp>
        <p:nvSpPr>
          <p:cNvPr id="5" name="AutoShape 3" descr="Marcel Fafchamps at Stanford University">
            <a:hlinkClick r:id="rId3"/>
            <a:extLst>
              <a:ext uri="{FF2B5EF4-FFF2-40B4-BE49-F238E27FC236}">
                <a16:creationId xmlns:a16="http://schemas.microsoft.com/office/drawing/2014/main" id="{A247DB4E-9589-A925-B190-484AC4BA6602}"/>
              </a:ext>
            </a:extLst>
          </p:cNvPr>
          <p:cNvSpPr>
            <a:spLocks noChangeAspect="1" noChangeArrowheads="1"/>
          </p:cNvSpPr>
          <p:nvPr/>
        </p:nvSpPr>
        <p:spPr bwMode="auto">
          <a:xfrm>
            <a:off x="5715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4">
            <a:extLst>
              <a:ext uri="{FF2B5EF4-FFF2-40B4-BE49-F238E27FC236}">
                <a16:creationId xmlns:a16="http://schemas.microsoft.com/office/drawing/2014/main" id="{C2533F0E-8154-AFB8-C5F1-89D27F212F7C}"/>
              </a:ext>
            </a:extLst>
          </p:cNvPr>
          <p:cNvSpPr>
            <a:spLocks noChangeArrowheads="1"/>
          </p:cNvSpPr>
          <p:nvPr/>
        </p:nvSpPr>
        <p:spPr bwMode="auto">
          <a:xfrm>
            <a:off x="876300" y="1393413"/>
            <a:ext cx="423193"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strike="noStrike" cap="none" normalizeH="0" baseline="0" dirty="0">
              <a:ln>
                <a:noFill/>
              </a:ln>
              <a:solidFill>
                <a:schemeClr val="tx1"/>
              </a:solidFill>
              <a:effectLst/>
              <a:latin typeface="var(--nova-font-family-sans-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111111"/>
                </a:solidFill>
                <a:effectLst/>
                <a:latin typeface="Roboto" panose="02000000000000000000" pitchFamily="2" charset="0"/>
              </a:rPr>
              <a:t>  </a:t>
            </a:r>
            <a:r>
              <a:rPr kumimoji="0" lang="en-US" altLang="en-US" sz="1900" b="0" i="0" u="none" strike="noStrike" cap="none" normalizeH="0" baseline="0" dirty="0">
                <a:ln>
                  <a:noFill/>
                </a:ln>
                <a:solidFill>
                  <a:srgbClr val="111111"/>
                </a:solidFill>
                <a:effectLst/>
                <a:latin typeface="Roboto" panose="02000000000000000000"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AutoShape 5" descr="Marcel Fafchamps at Stanford University">
            <a:hlinkClick r:id="rId3"/>
            <a:extLst>
              <a:ext uri="{FF2B5EF4-FFF2-40B4-BE49-F238E27FC236}">
                <a16:creationId xmlns:a16="http://schemas.microsoft.com/office/drawing/2014/main" id="{35EAFF1F-B83E-B0E8-68FE-E5C41C60588E}"/>
              </a:ext>
            </a:extLst>
          </p:cNvPr>
          <p:cNvSpPr>
            <a:spLocks noChangeAspect="1" noChangeArrowheads="1"/>
          </p:cNvSpPr>
          <p:nvPr/>
        </p:nvSpPr>
        <p:spPr bwMode="auto">
          <a:xfrm>
            <a:off x="476250" y="1851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91179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060-B929-28DF-744A-1D7F792F9D4B}"/>
              </a:ext>
            </a:extLst>
          </p:cNvPr>
          <p:cNvSpPr>
            <a:spLocks noGrp="1"/>
          </p:cNvSpPr>
          <p:nvPr>
            <p:ph type="title"/>
          </p:nvPr>
        </p:nvSpPr>
        <p:spPr/>
        <p:txBody>
          <a:bodyPr/>
          <a:lstStyle/>
          <a:p>
            <a:pPr algn="ctr"/>
            <a:r>
              <a:rPr lang="en-IN" b="1" dirty="0">
                <a:solidFill>
                  <a:srgbClr val="7030A0"/>
                </a:solidFill>
                <a:latin typeface="Times New Roman"/>
                <a:cs typeface="Times New Roman"/>
              </a:rPr>
              <a:t>Theoretical Background</a:t>
            </a:r>
          </a:p>
        </p:txBody>
      </p:sp>
      <p:sp>
        <p:nvSpPr>
          <p:cNvPr id="3" name="Text Placeholder 2">
            <a:extLst>
              <a:ext uri="{FF2B5EF4-FFF2-40B4-BE49-F238E27FC236}">
                <a16:creationId xmlns:a16="http://schemas.microsoft.com/office/drawing/2014/main" id="{22386133-DB6E-6F34-7A3E-CD7D7684601A}"/>
              </a:ext>
            </a:extLst>
          </p:cNvPr>
          <p:cNvSpPr>
            <a:spLocks noGrp="1"/>
          </p:cNvSpPr>
          <p:nvPr>
            <p:ph type="body" idx="1"/>
          </p:nvPr>
        </p:nvSpPr>
        <p:spPr>
          <a:xfrm>
            <a:off x="1254579" y="2498160"/>
            <a:ext cx="7260771" cy="2726983"/>
          </a:xfrm>
        </p:spPr>
        <p:txBody>
          <a:bodyPr>
            <a:normAutofit/>
          </a:bodyPr>
          <a:lstStyle/>
          <a:p>
            <a:pPr lvl="2" indent="-457200">
              <a:spcBef>
                <a:spcPts val="655"/>
              </a:spcBef>
              <a:spcAft>
                <a:spcPts val="0"/>
              </a:spcAft>
              <a:buSzPct val="100000"/>
              <a:buFont typeface="+mj-lt"/>
              <a:buAutoNum type="arabicPeriod"/>
              <a:tabLst>
                <a:tab pos="915035" algn="l"/>
              </a:tabLst>
            </a:pPr>
            <a:r>
              <a:rPr lang="en-IN" sz="2800" b="1" dirty="0">
                <a:latin typeface="Times New Roman" panose="02020603050405020304" pitchFamily="18" charset="0"/>
              </a:rPr>
              <a:t>Proposed Methodology </a:t>
            </a:r>
          </a:p>
          <a:p>
            <a:pPr lvl="2" indent="-457200">
              <a:spcBef>
                <a:spcPts val="655"/>
              </a:spcBef>
              <a:buSzPct val="100000"/>
              <a:buFont typeface="+mj-lt"/>
              <a:buAutoNum type="arabicPeriod"/>
              <a:tabLst>
                <a:tab pos="915035" algn="l"/>
              </a:tabLst>
            </a:pPr>
            <a:r>
              <a:rPr lang="en-IN" sz="2800" b="1" dirty="0">
                <a:latin typeface="Times New Roman" panose="02020603050405020304" pitchFamily="18" charset="0"/>
              </a:rPr>
              <a:t>Implementation Environment </a:t>
            </a:r>
          </a:p>
          <a:p>
            <a:pPr lvl="2" indent="-457200">
              <a:spcBef>
                <a:spcPts val="655"/>
              </a:spcBef>
              <a:buSzPct val="100000"/>
              <a:buFont typeface="+mj-lt"/>
              <a:buAutoNum type="arabicPeriod"/>
              <a:tabLst>
                <a:tab pos="915035" algn="l"/>
              </a:tabLst>
            </a:pPr>
            <a:r>
              <a:rPr lang="en-IN" sz="2800" b="1" dirty="0">
                <a:latin typeface="Times New Roman" panose="02020603050405020304" pitchFamily="18" charset="0"/>
              </a:rPr>
              <a:t>System Architecture</a:t>
            </a:r>
          </a:p>
          <a:p>
            <a:pPr lvl="2" indent="-457200">
              <a:spcBef>
                <a:spcPts val="655"/>
              </a:spcBef>
              <a:spcAft>
                <a:spcPts val="0"/>
              </a:spcAft>
              <a:buSzPct val="100000"/>
              <a:buFont typeface="+mj-lt"/>
              <a:buAutoNum type="arabicPeriod"/>
              <a:tabLst>
                <a:tab pos="915035" algn="l"/>
              </a:tabLst>
            </a:pPr>
            <a:endParaRPr lang="en-IN" sz="2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CC38DAF0-F4A3-884F-324F-0CE538BEC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3114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060-B929-28DF-744A-1D7F792F9D4B}"/>
              </a:ext>
            </a:extLst>
          </p:cNvPr>
          <p:cNvSpPr>
            <a:spLocks noGrp="1"/>
          </p:cNvSpPr>
          <p:nvPr>
            <p:ph type="title"/>
          </p:nvPr>
        </p:nvSpPr>
        <p:spPr>
          <a:xfrm>
            <a:off x="628650" y="138021"/>
            <a:ext cx="7886700" cy="738633"/>
          </a:xfrm>
        </p:spPr>
        <p:txBody>
          <a:bodyPr>
            <a:noAutofit/>
          </a:bodyPr>
          <a:lstStyle/>
          <a:p>
            <a:pPr algn="ctr"/>
            <a:r>
              <a:rPr lang="en-IN" sz="3600" b="1" dirty="0">
                <a:solidFill>
                  <a:srgbClr val="7030A0"/>
                </a:solidFill>
                <a:latin typeface="Times New Roman"/>
                <a:cs typeface="Times New Roman"/>
              </a:rPr>
              <a:t/>
            </a:r>
            <a:br>
              <a:rPr lang="en-IN" sz="3600" b="1" dirty="0">
                <a:solidFill>
                  <a:srgbClr val="7030A0"/>
                </a:solidFill>
                <a:latin typeface="Times New Roman"/>
                <a:cs typeface="Times New Roman"/>
              </a:rPr>
            </a:br>
            <a:r>
              <a:rPr lang="en-IN" sz="3600" b="1" dirty="0">
                <a:solidFill>
                  <a:srgbClr val="7030A0"/>
                </a:solidFill>
                <a:latin typeface="Times New Roman"/>
                <a:cs typeface="Times New Roman"/>
              </a:rPr>
              <a:t/>
            </a:r>
            <a:br>
              <a:rPr lang="en-IN" sz="3600" b="1" dirty="0">
                <a:solidFill>
                  <a:srgbClr val="7030A0"/>
                </a:solidFill>
                <a:latin typeface="Times New Roman"/>
                <a:cs typeface="Times New Roman"/>
              </a:rPr>
            </a:br>
            <a:r>
              <a:rPr lang="en-IN" sz="3600" b="1" dirty="0">
                <a:solidFill>
                  <a:srgbClr val="7030A0"/>
                </a:solidFill>
                <a:latin typeface="Times New Roman"/>
                <a:cs typeface="Times New Roman"/>
              </a:rPr>
              <a:t>Proposed Methodology </a:t>
            </a:r>
            <a:r>
              <a:rPr lang="en-IN" sz="3600" b="1" dirty="0">
                <a:latin typeface="Times New Roman" panose="02020603050405020304" pitchFamily="18" charset="0"/>
              </a:rPr>
              <a:t/>
            </a:r>
            <a:br>
              <a:rPr lang="en-IN" sz="3600" b="1" dirty="0">
                <a:latin typeface="Times New Roman" panose="02020603050405020304" pitchFamily="18" charset="0"/>
              </a:rPr>
            </a:br>
            <a:r>
              <a:rPr lang="en-IN" sz="3600" b="1" dirty="0">
                <a:solidFill>
                  <a:srgbClr val="7030A0"/>
                </a:solidFill>
                <a:latin typeface="Times New Roman"/>
                <a:cs typeface="Times New Roman"/>
              </a:rPr>
              <a:t> </a:t>
            </a:r>
            <a:r>
              <a:rPr lang="en-IN" sz="3600" b="1" dirty="0">
                <a:latin typeface="Times New Roman" panose="02020603050405020304" pitchFamily="18" charset="0"/>
              </a:rPr>
              <a:t/>
            </a:r>
            <a:br>
              <a:rPr lang="en-IN" sz="3600" b="1" dirty="0">
                <a:latin typeface="Times New Roman" panose="02020603050405020304" pitchFamily="18" charset="0"/>
              </a:rPr>
            </a:br>
            <a:endParaRPr lang="en-IN" sz="3600" b="1" dirty="0">
              <a:solidFill>
                <a:srgbClr val="7030A0"/>
              </a:solidFill>
              <a:latin typeface="Times New Roman"/>
              <a:cs typeface="Times New Roman"/>
            </a:endParaRPr>
          </a:p>
        </p:txBody>
      </p:sp>
      <p:sp>
        <p:nvSpPr>
          <p:cNvPr id="4" name="Slide Number Placeholder 3">
            <a:extLst>
              <a:ext uri="{FF2B5EF4-FFF2-40B4-BE49-F238E27FC236}">
                <a16:creationId xmlns:a16="http://schemas.microsoft.com/office/drawing/2014/main" id="{CC38DAF0-F4A3-884F-324F-0CE538BEC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Google Shape;136;g22cb8fd6a18_0_1">
            <a:extLst>
              <a:ext uri="{FF2B5EF4-FFF2-40B4-BE49-F238E27FC236}">
                <a16:creationId xmlns:a16="http://schemas.microsoft.com/office/drawing/2014/main" id="{AA1E1E37-2A5E-7C6F-8415-D1C1F5DB635D}"/>
              </a:ext>
            </a:extLst>
          </p:cNvPr>
          <p:cNvSpPr txBox="1"/>
          <p:nvPr/>
        </p:nvSpPr>
        <p:spPr>
          <a:xfrm>
            <a:off x="1506326" y="791933"/>
            <a:ext cx="57417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2800" b="1" i="0" u="none" strike="noStrike" cap="none" dirty="0">
                <a:solidFill>
                  <a:srgbClr val="7030A0"/>
                </a:solidFill>
                <a:latin typeface="Times New Roman"/>
                <a:ea typeface="Times New Roman"/>
                <a:cs typeface="Times New Roman"/>
                <a:sym typeface="Times New Roman"/>
              </a:rPr>
              <a:t>Existing System</a:t>
            </a:r>
            <a:endParaRPr sz="2800" b="1" i="0" u="none" strike="noStrike" cap="none" dirty="0">
              <a:solidFill>
                <a:srgbClr val="7030A0"/>
              </a:solidFill>
              <a:latin typeface="Times New Roman"/>
              <a:ea typeface="Times New Roman"/>
              <a:cs typeface="Times New Roman"/>
              <a:sym typeface="Times New Roman"/>
            </a:endParaRPr>
          </a:p>
        </p:txBody>
      </p:sp>
      <p:sp>
        <p:nvSpPr>
          <p:cNvPr id="8" name="Google Shape;137;g22cb8fd6a18_0_1">
            <a:extLst>
              <a:ext uri="{FF2B5EF4-FFF2-40B4-BE49-F238E27FC236}">
                <a16:creationId xmlns:a16="http://schemas.microsoft.com/office/drawing/2014/main" id="{09A73DEC-F9EA-83DC-1672-2F39771A20CB}"/>
              </a:ext>
            </a:extLst>
          </p:cNvPr>
          <p:cNvSpPr/>
          <p:nvPr/>
        </p:nvSpPr>
        <p:spPr>
          <a:xfrm>
            <a:off x="785786" y="1492864"/>
            <a:ext cx="7572428" cy="4662775"/>
          </a:xfrm>
          <a:prstGeom prst="rect">
            <a:avLst/>
          </a:prstGeom>
          <a:noFill/>
          <a:ln>
            <a:noFill/>
          </a:ln>
        </p:spPr>
        <p:txBody>
          <a:bodyPr spcFirstLastPara="1" wrap="square" lIns="91425" tIns="45700" rIns="91425" bIns="45700" anchor="t" anchorCtr="0">
            <a:spAutoFit/>
          </a:bodyPr>
          <a:lstStyle/>
          <a:p>
            <a:pPr marL="342900" lvl="0" indent="-342900" algn="just">
              <a:lnSpc>
                <a:spcPct val="150000"/>
              </a:lnSpc>
              <a:buFont typeface="Wingdings" panose="05000000000000000000" pitchFamily="2" charset="2"/>
              <a:buChar char=""/>
              <a:tabLst>
                <a:tab pos="266700" algn="l"/>
              </a:tabLst>
            </a:pPr>
            <a:r>
              <a:rPr lang="en-US" sz="1800" u="sng" dirty="0">
                <a:solidFill>
                  <a:schemeClr val="tx1"/>
                </a:solidFill>
                <a:uFill>
                  <a:solidFill>
                    <a:srgbClr val="000000"/>
                  </a:solidFill>
                </a:uFill>
                <a:latin typeface="Times New Roman" panose="02020603050405020304" pitchFamily="18" charset="0"/>
              </a:rPr>
              <a:t>Land Management Software:</a:t>
            </a:r>
            <a:r>
              <a:rPr lang="en-US" sz="1800" dirty="0">
                <a:solidFill>
                  <a:schemeClr val="tx1"/>
                </a:solidFill>
                <a:uFill>
                  <a:solidFill>
                    <a:srgbClr val="000000"/>
                  </a:solidFill>
                </a:uFill>
                <a:latin typeface="Times New Roman" panose="02020603050405020304" pitchFamily="18" charset="0"/>
              </a:rPr>
              <a:t> Some land management software solutions cater to landowners managing agricultural properties. These systems may include features for tracking leases, monitoring soil health, and managing overall land productivity. Examples include Granular and Trimble's Land Management. </a:t>
            </a:r>
          </a:p>
          <a:p>
            <a:pPr marL="342900" lvl="0" indent="-342900" algn="just">
              <a:lnSpc>
                <a:spcPct val="150000"/>
              </a:lnSpc>
              <a:buFont typeface="Wingdings" panose="05000000000000000000" pitchFamily="2" charset="2"/>
              <a:buChar char=""/>
              <a:tabLst>
                <a:tab pos="266700" algn="l"/>
              </a:tabLst>
            </a:pPr>
            <a:r>
              <a:rPr lang="en-US" sz="1800" u="sng" dirty="0">
                <a:solidFill>
                  <a:schemeClr val="tx1"/>
                </a:solidFill>
                <a:uFill>
                  <a:solidFill>
                    <a:srgbClr val="000000"/>
                  </a:solidFill>
                </a:uFill>
                <a:latin typeface="Times New Roman" panose="02020603050405020304" pitchFamily="18" charset="0"/>
              </a:rPr>
              <a:t>Real Estate and Land Listing Websites:</a:t>
            </a:r>
            <a:r>
              <a:rPr lang="en-US" sz="1800" dirty="0">
                <a:solidFill>
                  <a:schemeClr val="tx1"/>
                </a:solidFill>
                <a:uFill>
                  <a:solidFill>
                    <a:srgbClr val="000000"/>
                  </a:solidFill>
                </a:uFill>
                <a:latin typeface="Times New Roman" panose="02020603050405020304" pitchFamily="18" charset="0"/>
              </a:rPr>
              <a:t> Traditional real estate and land listing websites may have sections dedicated to agricultural properties for rent. Landowners often use these platforms to advertise available land. </a:t>
            </a:r>
          </a:p>
          <a:p>
            <a:pPr marL="342900" lvl="0" indent="-342900" algn="just">
              <a:lnSpc>
                <a:spcPct val="150000"/>
              </a:lnSpc>
              <a:buFont typeface="Wingdings" panose="05000000000000000000" pitchFamily="2" charset="2"/>
              <a:buChar char=""/>
              <a:tabLst>
                <a:tab pos="266700" algn="l"/>
              </a:tabLst>
            </a:pPr>
            <a:r>
              <a:rPr lang="en-US" sz="1800" u="sng" dirty="0">
                <a:solidFill>
                  <a:schemeClr val="tx1"/>
                </a:solidFill>
                <a:uFill>
                  <a:solidFill>
                    <a:srgbClr val="000000"/>
                  </a:solidFill>
                </a:uFill>
                <a:latin typeface="Times New Roman" panose="02020603050405020304" pitchFamily="18" charset="0"/>
              </a:rPr>
              <a:t>Local Agricultural Co-operatives:</a:t>
            </a:r>
            <a:r>
              <a:rPr lang="en-US" sz="1800" dirty="0">
                <a:solidFill>
                  <a:schemeClr val="tx1"/>
                </a:solidFill>
                <a:uFill>
                  <a:solidFill>
                    <a:srgbClr val="000000"/>
                  </a:solidFill>
                </a:uFill>
                <a:latin typeface="Times New Roman" panose="02020603050405020304" pitchFamily="18" charset="0"/>
              </a:rPr>
              <a:t> Agricultural co-operatives may facilitate the renting of land among their members. These co-operatives can provide a platform for collaboration and resource-sharing among local farmers</a:t>
            </a:r>
            <a:endParaRPr lang="en-IN" sz="1800" dirty="0">
              <a:solidFill>
                <a:schemeClr val="tx1"/>
              </a:solidFill>
              <a:uFill>
                <a:solidFill>
                  <a:srgbClr val="000000"/>
                </a:solidFill>
              </a:uFill>
              <a:latin typeface="Times New Roman" panose="02020603050405020304" pitchFamily="18" charset="0"/>
            </a:endParaRPr>
          </a:p>
        </p:txBody>
      </p:sp>
    </p:spTree>
    <p:extLst>
      <p:ext uri="{BB962C8B-B14F-4D97-AF65-F5344CB8AC3E}">
        <p14:creationId xmlns:p14="http://schemas.microsoft.com/office/powerpoint/2010/main" val="346548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z="1400" b="1">
                <a:solidFill>
                  <a:schemeClr val="tx1"/>
                </a:solidFill>
              </a:rPr>
              <a:t>8</a:t>
            </a:fld>
            <a:endParaRPr sz="1400" b="1">
              <a:solidFill>
                <a:schemeClr val="tx1"/>
              </a:solidFill>
            </a:endParaRPr>
          </a:p>
        </p:txBody>
      </p:sp>
      <p:sp>
        <p:nvSpPr>
          <p:cNvPr id="153" name="Google Shape;153;p8"/>
          <p:cNvSpPr/>
          <p:nvPr/>
        </p:nvSpPr>
        <p:spPr>
          <a:xfrm>
            <a:off x="357158" y="1423648"/>
            <a:ext cx="8429684" cy="3277780"/>
          </a:xfrm>
          <a:prstGeom prst="rect">
            <a:avLst/>
          </a:prstGeom>
          <a:noFill/>
          <a:ln>
            <a:noFill/>
          </a:ln>
        </p:spPr>
        <p:txBody>
          <a:bodyPr spcFirstLastPara="1" wrap="square" lIns="91425" tIns="45700" rIns="91425" bIns="45700" anchor="t" anchorCtr="0">
            <a:spAutoFit/>
          </a:bodyPr>
          <a:lstStyle/>
          <a:p>
            <a:pPr marL="342900" marR="57785" lvl="0" indent="-342900">
              <a:lnSpc>
                <a:spcPct val="150000"/>
              </a:lnSpc>
              <a:spcBef>
                <a:spcPts val="5"/>
              </a:spcBef>
              <a:spcAft>
                <a:spcPts val="0"/>
              </a:spcAft>
              <a:buFont typeface="Wingdings" panose="05000000000000000000" pitchFamily="2" charset="2"/>
              <a:buChar char=""/>
              <a:tabLst>
                <a:tab pos="266700" algn="l"/>
              </a:tabLst>
            </a:pPr>
            <a:r>
              <a:rPr lang="en-US" sz="1800" dirty="0">
                <a:solidFill>
                  <a:schemeClr val="tx1"/>
                </a:solidFill>
                <a:effectLst/>
                <a:latin typeface="Times New Roman" panose="02020603050405020304" pitchFamily="18" charset="0"/>
                <a:ea typeface="Times New Roman" panose="02020603050405020304" pitchFamily="18" charset="0"/>
              </a:rPr>
              <a:t>The proposed system helps in renting the lands and getting land for rents.</a:t>
            </a:r>
          </a:p>
          <a:p>
            <a:pPr marL="342900" marR="57785" lvl="0" indent="-342900">
              <a:lnSpc>
                <a:spcPct val="150000"/>
              </a:lnSpc>
              <a:spcBef>
                <a:spcPts val="5"/>
              </a:spcBef>
              <a:spcAft>
                <a:spcPts val="0"/>
              </a:spcAft>
              <a:buFont typeface="Wingdings" panose="05000000000000000000" pitchFamily="2" charset="2"/>
              <a:buChar char=""/>
              <a:tabLst>
                <a:tab pos="266700" algn="l"/>
              </a:tabLst>
            </a:pPr>
            <a:r>
              <a:rPr lang="en-US" sz="1800" dirty="0">
                <a:solidFill>
                  <a:schemeClr val="tx1"/>
                </a:solidFill>
                <a:latin typeface="Times New Roman" panose="02020603050405020304" pitchFamily="18" charset="0"/>
              </a:rPr>
              <a:t>Landowners and potential renters/buyers can register with basic information , required details: name, contact, address.</a:t>
            </a:r>
          </a:p>
          <a:p>
            <a:pPr marL="342900" marR="57785" lvl="0" indent="-342900">
              <a:lnSpc>
                <a:spcPct val="150000"/>
              </a:lnSpc>
              <a:spcBef>
                <a:spcPts val="5"/>
              </a:spcBef>
              <a:spcAft>
                <a:spcPts val="0"/>
              </a:spcAft>
              <a:buFont typeface="Wingdings" panose="05000000000000000000" pitchFamily="2" charset="2"/>
              <a:buChar char=""/>
              <a:tabLst>
                <a:tab pos="266700" algn="l"/>
              </a:tabLst>
            </a:pPr>
            <a:r>
              <a:rPr lang="en-US" sz="1800" dirty="0">
                <a:solidFill>
                  <a:schemeClr val="tx1"/>
                </a:solidFill>
                <a:latin typeface="Times New Roman" panose="02020603050405020304" pitchFamily="18" charset="0"/>
              </a:rPr>
              <a:t>Landowners can list land for rent or sale with detailed information, includes location, size, features, and images.</a:t>
            </a:r>
          </a:p>
          <a:p>
            <a:pPr marL="342900" marR="57785" lvl="0" indent="-342900">
              <a:lnSpc>
                <a:spcPct val="150000"/>
              </a:lnSpc>
              <a:spcBef>
                <a:spcPts val="5"/>
              </a:spcBef>
              <a:spcAft>
                <a:spcPts val="0"/>
              </a:spcAft>
              <a:buFont typeface="Wingdings" panose="05000000000000000000" pitchFamily="2" charset="2"/>
              <a:buChar char=""/>
              <a:tabLst>
                <a:tab pos="266700" algn="l"/>
              </a:tabLst>
            </a:pPr>
            <a:r>
              <a:rPr lang="en-US" sz="1800" dirty="0">
                <a:solidFill>
                  <a:schemeClr val="tx1"/>
                </a:solidFill>
                <a:latin typeface="Times New Roman" panose="02020603050405020304" pitchFamily="18" charset="0"/>
              </a:rPr>
              <a:t>Users can search for land based on location, size, price, etc.</a:t>
            </a:r>
          </a:p>
          <a:p>
            <a:pPr algn="l"/>
            <a:endParaRPr lang="en-US" sz="1800" dirty="0">
              <a:solidFill>
                <a:schemeClr val="tx1"/>
              </a:solidFill>
              <a:latin typeface="Times New Roman" panose="02020603050405020304" pitchFamily="18" charset="0"/>
            </a:endParaRPr>
          </a:p>
          <a:p>
            <a:pPr marL="342900" marR="57785" lvl="0" indent="-342900">
              <a:lnSpc>
                <a:spcPct val="150000"/>
              </a:lnSpc>
              <a:spcBef>
                <a:spcPts val="5"/>
              </a:spcBef>
              <a:spcAft>
                <a:spcPts val="0"/>
              </a:spcAft>
              <a:buFont typeface="Wingdings" panose="05000000000000000000" pitchFamily="2" charset="2"/>
              <a:buChar char=""/>
              <a:tabLst>
                <a:tab pos="266700" algn="l"/>
              </a:tabLst>
            </a:pPr>
            <a:r>
              <a:rPr lang="en-US" sz="1800" dirty="0">
                <a:solidFill>
                  <a:schemeClr val="tx1"/>
                </a:solidFill>
                <a:latin typeface="Times New Roman" panose="02020603050405020304" pitchFamily="18" charset="0"/>
              </a:rPr>
              <a:t>Renters/buyers can directly contact landowners through provided details.</a:t>
            </a:r>
          </a:p>
        </p:txBody>
      </p:sp>
      <p:sp>
        <p:nvSpPr>
          <p:cNvPr id="6" name="Title 1">
            <a:extLst>
              <a:ext uri="{FF2B5EF4-FFF2-40B4-BE49-F238E27FC236}">
                <a16:creationId xmlns:a16="http://schemas.microsoft.com/office/drawing/2014/main" id="{119FC609-9484-61E9-DEBD-9E7951A0C4D2}"/>
              </a:ext>
            </a:extLst>
          </p:cNvPr>
          <p:cNvSpPr>
            <a:spLocks noGrp="1"/>
          </p:cNvSpPr>
          <p:nvPr>
            <p:ph type="title"/>
          </p:nvPr>
        </p:nvSpPr>
        <p:spPr>
          <a:xfrm>
            <a:off x="606878" y="138021"/>
            <a:ext cx="7886700" cy="738633"/>
          </a:xfrm>
        </p:spPr>
        <p:txBody>
          <a:bodyPr>
            <a:noAutofit/>
          </a:bodyPr>
          <a:lstStyle/>
          <a:p>
            <a:pPr algn="ctr"/>
            <a:r>
              <a:rPr lang="en-IN" sz="3600" b="1" dirty="0">
                <a:solidFill>
                  <a:srgbClr val="7030A0"/>
                </a:solidFill>
                <a:latin typeface="Times New Roman"/>
                <a:cs typeface="Times New Roman"/>
              </a:rPr>
              <a:t/>
            </a:r>
            <a:br>
              <a:rPr lang="en-IN" sz="3600" b="1" dirty="0">
                <a:solidFill>
                  <a:srgbClr val="7030A0"/>
                </a:solidFill>
                <a:latin typeface="Times New Roman"/>
                <a:cs typeface="Times New Roman"/>
              </a:rPr>
            </a:br>
            <a:r>
              <a:rPr lang="en-IN" sz="3600" b="1" dirty="0">
                <a:solidFill>
                  <a:srgbClr val="7030A0"/>
                </a:solidFill>
                <a:latin typeface="Times New Roman"/>
                <a:cs typeface="Times New Roman"/>
              </a:rPr>
              <a:t/>
            </a:r>
            <a:br>
              <a:rPr lang="en-IN" sz="3600" b="1" dirty="0">
                <a:solidFill>
                  <a:srgbClr val="7030A0"/>
                </a:solidFill>
                <a:latin typeface="Times New Roman"/>
                <a:cs typeface="Times New Roman"/>
              </a:rPr>
            </a:br>
            <a:r>
              <a:rPr lang="en-IN" sz="3600" b="1" dirty="0">
                <a:solidFill>
                  <a:srgbClr val="7030A0"/>
                </a:solidFill>
                <a:latin typeface="Times New Roman"/>
                <a:cs typeface="Times New Roman"/>
              </a:rPr>
              <a:t>Proposed Methodology </a:t>
            </a:r>
            <a:r>
              <a:rPr lang="en-IN" sz="3600" b="1" dirty="0">
                <a:latin typeface="Times New Roman" panose="02020603050405020304" pitchFamily="18" charset="0"/>
              </a:rPr>
              <a:t/>
            </a:r>
            <a:br>
              <a:rPr lang="en-IN" sz="3600" b="1" dirty="0">
                <a:latin typeface="Times New Roman" panose="02020603050405020304" pitchFamily="18" charset="0"/>
              </a:rPr>
            </a:br>
            <a:r>
              <a:rPr lang="en-IN" sz="3600" b="1" dirty="0">
                <a:solidFill>
                  <a:srgbClr val="7030A0"/>
                </a:solidFill>
                <a:latin typeface="Times New Roman"/>
                <a:cs typeface="Times New Roman"/>
              </a:rPr>
              <a:t> </a:t>
            </a:r>
            <a:r>
              <a:rPr lang="en-IN" sz="3600" b="1" dirty="0">
                <a:latin typeface="Times New Roman" panose="02020603050405020304" pitchFamily="18" charset="0"/>
              </a:rPr>
              <a:t/>
            </a:r>
            <a:br>
              <a:rPr lang="en-IN" sz="3600" b="1" dirty="0">
                <a:latin typeface="Times New Roman" panose="02020603050405020304" pitchFamily="18" charset="0"/>
              </a:rPr>
            </a:br>
            <a:endParaRPr lang="en-IN" sz="3600" b="1" dirty="0">
              <a:solidFill>
                <a:srgbClr val="7030A0"/>
              </a:solidFill>
              <a:latin typeface="Times New Roman"/>
              <a:cs typeface="Times New Roman"/>
            </a:endParaRPr>
          </a:p>
        </p:txBody>
      </p:sp>
      <p:sp>
        <p:nvSpPr>
          <p:cNvPr id="7" name="Google Shape;136;g22cb8fd6a18_0_1">
            <a:extLst>
              <a:ext uri="{FF2B5EF4-FFF2-40B4-BE49-F238E27FC236}">
                <a16:creationId xmlns:a16="http://schemas.microsoft.com/office/drawing/2014/main" id="{086A5F22-85F5-3A36-42A5-BA610BE44421}"/>
              </a:ext>
            </a:extLst>
          </p:cNvPr>
          <p:cNvSpPr txBox="1"/>
          <p:nvPr/>
        </p:nvSpPr>
        <p:spPr>
          <a:xfrm>
            <a:off x="1506326" y="791933"/>
            <a:ext cx="57417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2800" b="1" i="0" u="none" strike="noStrike" cap="none" dirty="0">
                <a:solidFill>
                  <a:srgbClr val="7030A0"/>
                </a:solidFill>
                <a:latin typeface="Times New Roman"/>
                <a:ea typeface="Times New Roman"/>
                <a:cs typeface="Times New Roman"/>
                <a:sym typeface="Times New Roman"/>
              </a:rPr>
              <a:t>Proposed System</a:t>
            </a:r>
            <a:endParaRPr sz="2800" b="1" i="0" u="none" strike="noStrike" cap="none" dirty="0">
              <a:solidFill>
                <a:srgbClr val="7030A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060-B929-28DF-744A-1D7F792F9D4B}"/>
              </a:ext>
            </a:extLst>
          </p:cNvPr>
          <p:cNvSpPr>
            <a:spLocks noGrp="1"/>
          </p:cNvSpPr>
          <p:nvPr>
            <p:ph type="title"/>
          </p:nvPr>
        </p:nvSpPr>
        <p:spPr/>
        <p:txBody>
          <a:bodyPr>
            <a:normAutofit/>
          </a:bodyPr>
          <a:lstStyle/>
          <a:p>
            <a:pPr algn="ctr"/>
            <a:r>
              <a:rPr lang="en-IN" b="1" dirty="0">
                <a:solidFill>
                  <a:srgbClr val="7030A0"/>
                </a:solidFill>
                <a:latin typeface="Times New Roman"/>
                <a:cs typeface="Times New Roman"/>
              </a:rPr>
              <a:t>Implementation Environment </a:t>
            </a:r>
            <a:r>
              <a:rPr lang="en-IN" sz="4400" b="1" dirty="0">
                <a:latin typeface="Times New Roman" panose="02020603050405020304" pitchFamily="18" charset="0"/>
              </a:rPr>
              <a:t/>
            </a:r>
            <a:br>
              <a:rPr lang="en-IN" sz="4400" b="1" dirty="0">
                <a:latin typeface="Times New Roman" panose="02020603050405020304" pitchFamily="18" charset="0"/>
              </a:rPr>
            </a:br>
            <a:endParaRPr lang="en-IN" b="1" dirty="0">
              <a:solidFill>
                <a:srgbClr val="7030A0"/>
              </a:solidFill>
              <a:latin typeface="Times New Roman"/>
              <a:cs typeface="Times New Roman"/>
            </a:endParaRPr>
          </a:p>
        </p:txBody>
      </p:sp>
      <p:sp>
        <p:nvSpPr>
          <p:cNvPr id="3" name="Text Placeholder 2">
            <a:extLst>
              <a:ext uri="{FF2B5EF4-FFF2-40B4-BE49-F238E27FC236}">
                <a16:creationId xmlns:a16="http://schemas.microsoft.com/office/drawing/2014/main" id="{22386133-DB6E-6F34-7A3E-CD7D7684601A}"/>
              </a:ext>
            </a:extLst>
          </p:cNvPr>
          <p:cNvSpPr>
            <a:spLocks noGrp="1"/>
          </p:cNvSpPr>
          <p:nvPr>
            <p:ph type="body" idx="1"/>
          </p:nvPr>
        </p:nvSpPr>
        <p:spPr>
          <a:xfrm>
            <a:off x="1080407" y="2258675"/>
            <a:ext cx="7260771" cy="2726983"/>
          </a:xfrm>
        </p:spPr>
        <p:txBody>
          <a:bodyPr>
            <a:normAutofit/>
          </a:bodyPr>
          <a:lstStyle/>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Agricultural lands</a:t>
            </a:r>
          </a:p>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Garden</a:t>
            </a:r>
          </a:p>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Buildings</a:t>
            </a:r>
          </a:p>
          <a:p>
            <a:pPr lvl="2" indent="-457200">
              <a:spcBef>
                <a:spcPts val="655"/>
              </a:spcBef>
              <a:buSzPct val="100000"/>
              <a:buFont typeface="Wingdings" panose="05000000000000000000" pitchFamily="2" charset="2"/>
              <a:buChar char="Ø"/>
              <a:tabLst>
                <a:tab pos="915035" algn="l"/>
              </a:tabLst>
            </a:pPr>
            <a:r>
              <a:rPr lang="en-IN" sz="2800" b="1" dirty="0">
                <a:latin typeface="Times New Roman" panose="02020603050405020304" pitchFamily="18" charset="0"/>
              </a:rPr>
              <a:t>Vegetable farmland</a:t>
            </a:r>
          </a:p>
        </p:txBody>
      </p:sp>
      <p:sp>
        <p:nvSpPr>
          <p:cNvPr id="4" name="Slide Number Placeholder 3">
            <a:extLst>
              <a:ext uri="{FF2B5EF4-FFF2-40B4-BE49-F238E27FC236}">
                <a16:creationId xmlns:a16="http://schemas.microsoft.com/office/drawing/2014/main" id="{CC38DAF0-F4A3-884F-324F-0CE538BEC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60892655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1112</Words>
  <Application>Microsoft Office PowerPoint</Application>
  <PresentationFormat>On-screen Show (4:3)</PresentationFormat>
  <Paragraphs>143</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Roboto</vt:lpstr>
      <vt:lpstr>Times New Roman</vt:lpstr>
      <vt:lpstr>Söhne</vt:lpstr>
      <vt:lpstr>var(--nova-font-family-sans-serif)</vt:lpstr>
      <vt:lpstr>Arial</vt:lpstr>
      <vt:lpstr>Calibri</vt:lpstr>
      <vt:lpstr>Wingdings</vt:lpstr>
      <vt:lpstr>Office Theme</vt:lpstr>
      <vt:lpstr>PowerPoint Presentation</vt:lpstr>
      <vt:lpstr>Introduction</vt:lpstr>
      <vt:lpstr>Abstract</vt:lpstr>
      <vt:lpstr>Problem Statement</vt:lpstr>
      <vt:lpstr>Literature Review</vt:lpstr>
      <vt:lpstr>Theoretical Background</vt:lpstr>
      <vt:lpstr>  Proposed Methodology    </vt:lpstr>
      <vt:lpstr>  Proposed Methodology    </vt:lpstr>
      <vt:lpstr>Implementation Environment  </vt:lpstr>
      <vt:lpstr>System Architecture </vt:lpstr>
      <vt:lpstr>System Implementation  </vt:lpstr>
      <vt:lpstr>Usecase Diagram</vt:lpstr>
      <vt:lpstr>Sequence Diagram</vt:lpstr>
      <vt:lpstr>Activity Diagram</vt:lpstr>
      <vt:lpstr>Package Diagram</vt:lpstr>
      <vt:lpstr>Component Diagram</vt:lpstr>
      <vt:lpstr>Deployment Diagram</vt:lpstr>
      <vt:lpstr>ScreenShot</vt:lpstr>
      <vt:lpstr>  </vt:lpstr>
      <vt:lpstr>  </vt:lpstr>
      <vt:lpstr> </vt:lpstr>
      <vt:lpstr>  </vt:lpstr>
      <vt:lpstr> </vt:lpstr>
      <vt:lpstr>RESULTS AND DISCUSSION</vt:lpstr>
      <vt:lpstr>RESULTS AND DISCUSSION</vt:lpstr>
      <vt:lpstr>RESULTS AND DISCUSSION</vt:lpstr>
      <vt:lpstr>RESULTS AND DISCUSSION</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Shameem</cp:lastModifiedBy>
  <cp:revision>25</cp:revision>
  <cp:lastPrinted>2023-12-21T15:03:20Z</cp:lastPrinted>
  <dcterms:created xsi:type="dcterms:W3CDTF">2020-12-27T14:21:20Z</dcterms:created>
  <dcterms:modified xsi:type="dcterms:W3CDTF">2024-03-25T17:10:03Z</dcterms:modified>
</cp:coreProperties>
</file>